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23"/>
  </p:handoutMasterIdLst>
  <p:sldIdLst>
    <p:sldId id="365" r:id="rId3"/>
    <p:sldId id="377" r:id="rId4"/>
    <p:sldId id="367" r:id="rId5"/>
    <p:sldId id="364" r:id="rId6"/>
    <p:sldId id="396" r:id="rId7"/>
    <p:sldId id="366" r:id="rId8"/>
    <p:sldId id="418" r:id="rId9"/>
    <p:sldId id="415" r:id="rId10"/>
    <p:sldId id="393" r:id="rId11"/>
    <p:sldId id="394" r:id="rId12"/>
    <p:sldId id="385" r:id="rId13"/>
    <p:sldId id="417" r:id="rId14"/>
    <p:sldId id="387" r:id="rId15"/>
    <p:sldId id="421" r:id="rId16"/>
    <p:sldId id="402" r:id="rId17"/>
    <p:sldId id="422" r:id="rId18"/>
    <p:sldId id="391" r:id="rId19"/>
    <p:sldId id="383" r:id="rId20"/>
    <p:sldId id="399" r:id="rId21"/>
    <p:sldId id="40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4" autoAdjust="0"/>
    <p:restoredTop sz="94590" autoAdjust="0"/>
  </p:normalViewPr>
  <p:slideViewPr>
    <p:cSldViewPr>
      <p:cViewPr>
        <p:scale>
          <a:sx n="77" d="100"/>
          <a:sy n="77" d="100"/>
        </p:scale>
        <p:origin x="-118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71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commentAuthors" Target="commentAuthors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handoutMaster" Target="handoutMasters/handoutMaster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803BC-EFE7-4095-8591-5B5E513C46E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4107E-0D14-4C8E-8F9F-85330EE8EE05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909C158D-3B52-43C8-95D5-F6890EB041A6}" type="datetimeFigureOut">
              <a:rPr lang="ru-RU" smtClean="0"/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8E635A15-9269-4830-A349-C86D9551ED79}" type="slidenum">
              <a:rPr lang="ru-RU" smtClean="0"/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158D-3B52-43C8-95D5-F6890EB041A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35A15-9269-4830-A349-C86D9551ED7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909C158D-3B52-43C8-95D5-F6890EB041A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635A15-9269-4830-A349-C86D9551ED7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158D-3B52-43C8-95D5-F6890EB041A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35A15-9269-4830-A349-C86D9551ED7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9C158D-3B52-43C8-95D5-F6890EB041A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8E635A15-9269-4830-A349-C86D9551ED79}" type="slidenum">
              <a:rPr lang="ru-RU" smtClean="0"/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158D-3B52-43C8-95D5-F6890EB041A6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35A15-9269-4830-A349-C86D9551ED7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158D-3B52-43C8-95D5-F6890EB041A6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35A15-9269-4830-A349-C86D9551ED7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158D-3B52-43C8-95D5-F6890EB041A6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35A15-9269-4830-A349-C86D9551ED7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9C158D-3B52-43C8-95D5-F6890EB041A6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35A15-9269-4830-A349-C86D9551ED7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158D-3B52-43C8-95D5-F6890EB041A6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35A15-9269-4830-A349-C86D9551ED7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defRPr/>
            </a:pPr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C158D-3B52-43C8-95D5-F6890EB041A6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35A15-9269-4830-A349-C86D9551ED79}" type="slidenum">
              <a:rPr lang="ru-RU" smtClean="0"/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  <a:p>
            <a:pPr lvl="1" eaLnBrk="1" latinLnBrk="0" hangingPunct="1"/>
            <a:r>
              <a:rPr kumimoji="0" lang="ru-RU" smtClean="0"/>
              <a:t>Второй уровень</a:t>
            </a:r>
            <a:endParaRPr kumimoji="0" lang="ru-RU" smtClean="0"/>
          </a:p>
          <a:p>
            <a:pPr lvl="2" eaLnBrk="1" latinLnBrk="0" hangingPunct="1"/>
            <a:r>
              <a:rPr kumimoji="0" lang="ru-RU" smtClean="0"/>
              <a:t>Третий уровень</a:t>
            </a:r>
            <a:endParaRPr kumimoji="0" lang="ru-RU" smtClean="0"/>
          </a:p>
          <a:p>
            <a:pPr lvl="3" eaLnBrk="1" latinLnBrk="0" hangingPunct="1"/>
            <a:r>
              <a:rPr kumimoji="0" lang="ru-RU" smtClean="0"/>
              <a:t>Четвертый уровень</a:t>
            </a:r>
            <a:endParaRPr kumimoji="0" lang="ru-RU" smtClean="0"/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fld id="{909C158D-3B52-43C8-95D5-F6890EB041A6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8E635A15-9269-4830-A349-C86D9551ED79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 panose="05020102010507070707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335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 panose="05020102010507070707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825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 panose="05000000000000000000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 panose="05020102010507070707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 panose="05000000000000000000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1930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 panose="05020102010507070707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225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 panose="05020102010507070707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215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anose="05000000000000000000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1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2.jpeg"/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3.jpeg"/><Relationship Id="rId1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6.jpeg"/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mypresentation.ru/documents/010df98c0e03ecc13fef57f54cfa0b23/img0.jpg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139952" y="4813994"/>
            <a:ext cx="42897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Музыкальный руководитель           </a:t>
            </a: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МБДОУ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«Светлячок» с. А-Коса</a:t>
            </a: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Таранова О.Е.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83768" y="1052736"/>
            <a:ext cx="57150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Творчество как вид музыкальной деятельности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ypresentation.ru/documents/010df98c0e03ecc13fef57f54cfa0b23/img0.jpg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28575">
            <a:noFill/>
            <a:prstDash val="sysDash"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928662" y="571480"/>
            <a:ext cx="70723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sz="28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3.Музыкально-игровое творчество</a:t>
            </a:r>
            <a:endParaRPr lang="ru-RU" sz="2800" b="1" i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28662" y="1369495"/>
            <a:ext cx="2928958" cy="8572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  <a:prstDash val="sysDot"/>
          </a:ln>
          <a:effectLst>
            <a:innerShdw blurRad="114300">
              <a:prstClr val="black"/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b="1" i="1" dirty="0" smtClean="0">
                <a:ln>
                  <a:prstDash val="solid"/>
                </a:ln>
                <a:solidFill>
                  <a:srgbClr val="58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образов </a:t>
            </a:r>
            <a:r>
              <a:rPr lang="ru-RU" b="1" i="1" dirty="0" smtClean="0">
                <a:ln>
                  <a:prstDash val="solid"/>
                </a:ln>
                <a:solidFill>
                  <a:srgbClr val="58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сказочных</a:t>
            </a:r>
            <a:r>
              <a:rPr lang="ru-RU" b="1" i="1" dirty="0" smtClean="0">
                <a:ln>
                  <a:prstDash val="solid"/>
                </a:ln>
                <a:solidFill>
                  <a:srgbClr val="58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персонажей</a:t>
            </a:r>
            <a:endParaRPr lang="ru-RU" b="1" i="1" dirty="0">
              <a:ln>
                <a:prstDash val="solid"/>
              </a:ln>
              <a:solidFill>
                <a:srgbClr val="58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195736" y="2448280"/>
            <a:ext cx="2928958" cy="8572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rgbClr val="58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образа с изменением характера музыки</a:t>
            </a:r>
            <a:endParaRPr lang="ru-RU" i="1" dirty="0">
              <a:solidFill>
                <a:srgbClr val="58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660215" y="3643314"/>
            <a:ext cx="2928958" cy="92869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  <a:prstDash val="sysDot"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rgbClr val="58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с развернутым театральным действием</a:t>
            </a:r>
            <a:endParaRPr lang="ru-RU" i="1" dirty="0">
              <a:solidFill>
                <a:srgbClr val="58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500694" y="4929198"/>
            <a:ext cx="2928958" cy="8572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4">
                <a:lumMod val="75000"/>
              </a:schemeClr>
            </a:solidFill>
            <a:prstDash val="sysDot"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rgbClr val="58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Импровизация музыкально-игрового   образа</a:t>
            </a:r>
            <a:endParaRPr lang="ru-RU" i="1" dirty="0">
              <a:solidFill>
                <a:srgbClr val="58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ypresentation.ru/documents/010df98c0e03ecc13fef57f54cfa0b23/img0.jpg"/>
          <p:cNvPicPr/>
          <p:nvPr/>
        </p:nvPicPr>
        <p:blipFill>
          <a:blip r:embed="rId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428728" y="428604"/>
            <a:ext cx="61436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Танцевальное творчество</a:t>
            </a:r>
            <a:endParaRPr 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13"/>
          <p:cNvSpPr>
            <a:spLocks noChangeArrowheads="1"/>
          </p:cNvSpPr>
          <p:nvPr/>
        </p:nvSpPr>
        <p:spPr bwMode="auto">
          <a:xfrm>
            <a:off x="500034" y="2571744"/>
            <a:ext cx="3214710" cy="928694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chemeClr val="accent4">
                <a:lumMod val="75000"/>
              </a:schemeClr>
            </a:solidFill>
            <a:prstDash val="sysDot"/>
            <a:round/>
          </a:ln>
          <a:effectLst>
            <a:glow rad="101600">
              <a:schemeClr val="accent3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txBody>
          <a:bodyPr anchor="ctr"/>
          <a:lstStyle/>
          <a:p>
            <a:pPr algn="ctr"/>
            <a:r>
              <a:rPr lang="ru-RU" sz="2000" b="1" i="1" dirty="0" smtClean="0">
                <a:solidFill>
                  <a:srgbClr val="58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Пляски с зафиксированными движениями</a:t>
            </a:r>
            <a:endParaRPr lang="ru-RU" sz="2000" b="1" i="1" dirty="0">
              <a:solidFill>
                <a:srgbClr val="58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500034" y="1357298"/>
            <a:ext cx="3214710" cy="857256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chemeClr val="accent4">
                <a:lumMod val="75000"/>
              </a:schemeClr>
            </a:solidFill>
            <a:prstDash val="sysDot"/>
            <a:round/>
          </a:ln>
          <a:effectLst>
            <a:innerShdw blurRad="114300">
              <a:prstClr val="black"/>
            </a:innerShdw>
          </a:effectLst>
        </p:spPr>
        <p:txBody>
          <a:bodyPr anchor="ctr"/>
          <a:lstStyle/>
          <a:p>
            <a:pPr algn="ctr"/>
            <a:r>
              <a:rPr lang="ru-RU" sz="2000" b="1" i="1" dirty="0" smtClean="0">
                <a:solidFill>
                  <a:srgbClr val="58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Пляски по показу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solidFill>
                  <a:srgbClr val="58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</a:t>
            </a:r>
            <a:endParaRPr lang="ru-RU" sz="2000" b="1" i="1" dirty="0">
              <a:solidFill>
                <a:srgbClr val="58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14"/>
          <p:cNvSpPr>
            <a:spLocks noChangeArrowheads="1"/>
          </p:cNvSpPr>
          <p:nvPr/>
        </p:nvSpPr>
        <p:spPr bwMode="auto">
          <a:xfrm>
            <a:off x="500034" y="5214950"/>
            <a:ext cx="3214710" cy="857256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chemeClr val="accent4">
                <a:lumMod val="75000"/>
              </a:schemeClr>
            </a:solidFill>
            <a:prstDash val="sysDot"/>
            <a:round/>
          </a:ln>
          <a:effectLst>
            <a:innerShdw blurRad="114300">
              <a:prstClr val="black"/>
            </a:innerShdw>
          </a:effectLst>
        </p:spPr>
        <p:txBody>
          <a:bodyPr anchor="ctr"/>
          <a:lstStyle/>
          <a:p>
            <a:pPr algn="ctr"/>
            <a:endParaRPr lang="ru-RU" sz="2000" i="1" dirty="0">
              <a:solidFill>
                <a:srgbClr val="58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1" dirty="0" smtClean="0">
                <a:solidFill>
                  <a:srgbClr val="58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Переплясы</a:t>
            </a:r>
            <a:endParaRPr lang="ru-RU" sz="2000" b="1" i="1" dirty="0">
              <a:solidFill>
                <a:srgbClr val="58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utoShape 15"/>
          <p:cNvSpPr>
            <a:spLocks noChangeArrowheads="1"/>
          </p:cNvSpPr>
          <p:nvPr/>
        </p:nvSpPr>
        <p:spPr bwMode="auto">
          <a:xfrm>
            <a:off x="500034" y="3786191"/>
            <a:ext cx="3214710" cy="928694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chemeClr val="accent4">
                <a:lumMod val="75000"/>
              </a:schemeClr>
            </a:solidFill>
            <a:prstDash val="sysDot"/>
            <a:round/>
          </a:ln>
          <a:effectLst>
            <a:innerShdw blurRad="114300">
              <a:prstClr val="black"/>
            </a:innerShdw>
          </a:effectLst>
        </p:spPr>
        <p:txBody>
          <a:bodyPr anchor="ctr"/>
          <a:lstStyle/>
          <a:p>
            <a:pPr algn="just"/>
            <a:r>
              <a:rPr lang="ru-RU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000" b="1" i="1" dirty="0" smtClean="0">
                <a:solidFill>
                  <a:srgbClr val="58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Придумывание    </a:t>
            </a:r>
            <a:endParaRPr lang="ru-RU" sz="2000" b="1" i="1" dirty="0" smtClean="0">
              <a:solidFill>
                <a:srgbClr val="58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i="1" dirty="0" smtClean="0">
                <a:solidFill>
                  <a:srgbClr val="58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танцевальных     </a:t>
            </a:r>
            <a:endParaRPr lang="ru-RU" sz="2000" b="1" i="1" dirty="0" smtClean="0">
              <a:solidFill>
                <a:srgbClr val="58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i="1" dirty="0" smtClean="0">
                <a:solidFill>
                  <a:srgbClr val="58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композиций</a:t>
            </a:r>
            <a:endParaRPr lang="ru-RU" sz="2000" b="1" i="1" dirty="0">
              <a:solidFill>
                <a:srgbClr val="58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utoShape 17"/>
          <p:cNvSpPr>
            <a:spLocks noChangeArrowheads="1"/>
          </p:cNvSpPr>
          <p:nvPr/>
        </p:nvSpPr>
        <p:spPr bwMode="auto">
          <a:xfrm>
            <a:off x="5572132" y="2857496"/>
            <a:ext cx="3143272" cy="1000132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chemeClr val="accent4">
                <a:lumMod val="75000"/>
              </a:schemeClr>
            </a:solidFill>
            <a:prstDash val="sysDot"/>
            <a:round/>
          </a:ln>
          <a:effectLst>
            <a:innerShdw blurRad="114300">
              <a:prstClr val="black"/>
            </a:innerShdw>
          </a:effectLst>
        </p:spPr>
        <p:txBody>
          <a:bodyPr/>
          <a:lstStyle/>
          <a:p>
            <a:r>
              <a:rPr lang="ru-RU" sz="2400" b="1" i="1" dirty="0" smtClean="0">
                <a:solidFill>
                  <a:srgbClr val="58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Танцевальное      </a:t>
            </a:r>
            <a:endParaRPr lang="ru-RU" sz="2400" b="1" i="1" dirty="0" smtClean="0">
              <a:solidFill>
                <a:srgbClr val="58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solidFill>
                  <a:srgbClr val="58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b="1" i="1" dirty="0" smtClean="0">
                <a:solidFill>
                  <a:srgbClr val="58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b="1" i="1" dirty="0" smtClean="0">
                <a:solidFill>
                  <a:srgbClr val="58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творчество</a:t>
            </a:r>
            <a:endParaRPr lang="ru-RU" sz="2400" b="1" i="1" dirty="0">
              <a:solidFill>
                <a:srgbClr val="58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rot="16200000" flipH="1">
            <a:off x="3857620" y="1643050"/>
            <a:ext cx="1571636" cy="1571636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714744" y="3214686"/>
            <a:ext cx="1714512" cy="71438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3857620" y="3643314"/>
            <a:ext cx="1571636" cy="1500198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V="1">
            <a:off x="3786182" y="3429000"/>
            <a:ext cx="1643074" cy="928694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Рисунок 21" descr="https://previews.123rf.com/images/krisdog/krisdog1602/krisdog160200001/51882880-Two-cartoon-children-boy-and-girl-dancing-Stock-Photo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857760"/>
            <a:ext cx="221457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ypresentation.ru/documents/010df98c0e03ecc13fef57f54cfa0b23/img0.jpg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857224" y="1785926"/>
            <a:ext cx="3357586" cy="1000132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58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 музыкальными инструментами</a:t>
            </a:r>
            <a:endParaRPr lang="ru-RU" b="1" i="1" dirty="0">
              <a:solidFill>
                <a:srgbClr val="58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00694" y="1714488"/>
            <a:ext cx="3214710" cy="1000132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58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приемам звукоизвлечения</a:t>
            </a:r>
            <a:endParaRPr lang="ru-RU" b="1" i="1" dirty="0">
              <a:solidFill>
                <a:srgbClr val="58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14480" y="3429000"/>
            <a:ext cx="3429024" cy="1143008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58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на музыкальных инструментах в ансамбле</a:t>
            </a:r>
            <a:endParaRPr lang="ru-RU" b="1" i="1" dirty="0">
              <a:solidFill>
                <a:srgbClr val="58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71670" y="500042"/>
            <a:ext cx="5740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Инструментальное творчество</a:t>
            </a:r>
            <a:endParaRPr lang="ru-RU" sz="2800" b="1" i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643570" y="4214818"/>
            <a:ext cx="3214710" cy="1057276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4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58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Инструментальная импровизация</a:t>
            </a:r>
            <a:endParaRPr lang="ru-RU" b="1" i="1" dirty="0">
              <a:solidFill>
                <a:srgbClr val="58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71736" y="5572140"/>
            <a:ext cx="3214710" cy="10572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3">
                <a:lumMod val="75000"/>
              </a:schemeClr>
            </a:solidFill>
            <a:prstDash val="solid"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58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Элементарное</a:t>
            </a:r>
            <a:endParaRPr lang="ru-RU" b="1" i="1" dirty="0" smtClean="0">
              <a:solidFill>
                <a:srgbClr val="58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 err="1" smtClean="0">
                <a:solidFill>
                  <a:srgbClr val="58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музицирование</a:t>
            </a:r>
            <a:r>
              <a:rPr lang="ru-RU" b="1" i="1" dirty="0" smtClean="0">
                <a:solidFill>
                  <a:srgbClr val="58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i="1" dirty="0">
              <a:solidFill>
                <a:srgbClr val="58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ypresentation.ru/documents/010df98c0e03ecc13fef57f54cfa0b23/img0.jpg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000100" y="357166"/>
            <a:ext cx="71437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Музыкально-дидактическая игра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Ольга\Desktop\Сад на отчет\Collage_20220208_1115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056" y="1070180"/>
            <a:ext cx="3511292" cy="5354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Ольга\Desktop\Сад на отчет\Screenshot_20220505_003830_com.whatsapp.jpg"/>
          <p:cNvPicPr>
            <a:picLocks noChangeAspect="1" noChangeArrowheads="1"/>
          </p:cNvPicPr>
          <p:nvPr/>
        </p:nvPicPr>
        <p:blipFill rotWithShape="1">
          <a:blip r:embed="rId3"/>
          <a:srcRect/>
          <a:stretch>
            <a:fillRect/>
          </a:stretch>
        </p:blipFill>
        <p:spPr bwMode="auto">
          <a:xfrm>
            <a:off x="356694" y="3356992"/>
            <a:ext cx="4719362" cy="3067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Ольга\Desktop\Сад на отчет\Collage_20220215_131055.jpg"/>
          <p:cNvPicPr>
            <a:picLocks noChangeAspect="1" noChangeArrowheads="1"/>
          </p:cNvPicPr>
          <p:nvPr/>
        </p:nvPicPr>
        <p:blipFill rotWithShape="1">
          <a:blip r:embed="rId4"/>
          <a:srcRect/>
          <a:stretch>
            <a:fillRect/>
          </a:stretch>
        </p:blipFill>
        <p:spPr bwMode="auto">
          <a:xfrm>
            <a:off x="363710" y="1068830"/>
            <a:ext cx="2304256" cy="2318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Ольга\Desktop\Сад на отчет\Collage_20220215_131055.jpg"/>
          <p:cNvPicPr>
            <a:picLocks noChangeAspect="1" noChangeArrowheads="1"/>
          </p:cNvPicPr>
          <p:nvPr/>
        </p:nvPicPr>
        <p:blipFill rotWithShape="1">
          <a:blip r:embed="rId5"/>
          <a:srcRect/>
          <a:stretch>
            <a:fillRect/>
          </a:stretch>
        </p:blipFill>
        <p:spPr bwMode="auto">
          <a:xfrm>
            <a:off x="2667029" y="2137704"/>
            <a:ext cx="2409027" cy="1215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ypresentation.ru/documents/010df98c0e03ecc13fef57f54cfa0b23/img0.jpg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571604" y="428604"/>
            <a:ext cx="69294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для создания творческой развивающей среды</a:t>
            </a:r>
            <a:endParaRPr lang="ru-RU" sz="2800" b="1" i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00232" y="1714488"/>
            <a:ext cx="650085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разнообразие, насыщенность, неординарность и сменяемость предметной среды, окружающей ребенка;</a:t>
            </a:r>
            <a:b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включение в нее максимального количества предметов взрослого обихода;</a:t>
            </a:r>
            <a:b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предоставление свободы исследования;</a:t>
            </a:r>
            <a:b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возможность свободно брать любые игрушки и действовать с ними по собственному усмотрению;</a:t>
            </a:r>
            <a:b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определение максимального уровня размещения игрового и дидактического материалов;</a:t>
            </a:r>
            <a:b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обеспечение эстетической направленности развивающей среды</a:t>
            </a:r>
            <a:endParaRPr lang="ru-RU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ypresentation.ru/documents/010df98c0e03ecc13fef57f54cfa0b23/img0.jpg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-1" y="-37509"/>
            <a:ext cx="9143999" cy="7143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444876" y="214290"/>
            <a:ext cx="548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Музыкальные  инструменты                                     </a:t>
            </a:r>
            <a:endParaRPr lang="ru-RU" sz="2800" b="1" i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Ольга\Desktop\Сад на отчет\Collage_20220127_131235.jpg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 bwMode="auto">
          <a:xfrm>
            <a:off x="1619672" y="3555083"/>
            <a:ext cx="4480395" cy="29869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Ольга\Desktop\Сад на отчет\Collage_20220228_101446.jpg"/>
          <p:cNvPicPr>
            <a:picLocks noChangeAspect="1" noChangeArrowheads="1"/>
          </p:cNvPicPr>
          <p:nvPr/>
        </p:nvPicPr>
        <p:blipFill rotWithShape="1">
          <a:blip r:embed="rId3"/>
          <a:srcRect/>
          <a:stretch>
            <a:fillRect/>
          </a:stretch>
        </p:blipFill>
        <p:spPr bwMode="auto">
          <a:xfrm flipH="1">
            <a:off x="4487289" y="1394841"/>
            <a:ext cx="3825700" cy="216024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Ольга\Desktop\Сад на отчет\Сад\Screenshot_2022-11-14-22-11-29-684_com.whatsapp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780" y="1536556"/>
            <a:ext cx="4048193" cy="18768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ypresentation.ru/documents/010df98c0e03ecc13fef57f54cfa0b23/img0.jpg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-1" y="-37509"/>
            <a:ext cx="9143999" cy="7143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444876" y="214290"/>
            <a:ext cx="5484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Помочь ребенку перевоплотиться в кого-либо, лучше почувствовать музыку, помогают маски, костюмы.</a:t>
            </a:r>
            <a:endParaRPr lang="ru-RU" sz="24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:\Users\Ольга\Desktop\Сад на отчет\Сад\Screenshot_2022-11-14-22-17-06-638_re.sova.fiv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060848"/>
            <a:ext cx="6963705" cy="3611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ypresentation.ru/documents/010df98c0e03ecc13fef57f54cfa0b23/img0.jpg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928794" y="500042"/>
            <a:ext cx="52864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</a:t>
            </a:r>
            <a:endParaRPr lang="ru-RU" sz="2800" i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28860" y="1142985"/>
            <a:ext cx="58579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Открытые совместные мероприятия (развлечения, утренники, посещение концертов, театров).</a:t>
            </a:r>
            <a:endParaRPr lang="ru-RU" sz="24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 «Музыка в вашей жизни».</a:t>
            </a:r>
            <a:endParaRPr lang="ru-RU" sz="24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 и коллективные консультации . </a:t>
            </a:r>
            <a:endParaRPr lang="ru-RU" sz="24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выставок, фоторепортажей, оформление информационных стендов,</a:t>
            </a:r>
            <a:endParaRPr lang="ru-RU" sz="24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на сайте.</a:t>
            </a:r>
            <a:endParaRPr lang="ru-RU" sz="24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создании развивающей среды</a:t>
            </a:r>
            <a:endParaRPr lang="ru-RU" sz="24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ypresentation.ru/documents/010df98c0e03ecc13fef57f54cfa0b23/img0.jpg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-31170" y="116632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14546" y="500042"/>
            <a:ext cx="6405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</a:t>
            </a:r>
            <a:endParaRPr lang="ru-RU" sz="2800" b="1" i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Ольга\Desktop\Сад на отчет\Сад\LwkoBj4iFUQyVXPBISnxC-Fk68PRrQRO7gxfQA-jPqDwWPla_ihEar14v02eEkce58keqFZrhBWLiF4-Yx2mQ_Lb.jpg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 bwMode="auto">
          <a:xfrm>
            <a:off x="3197913" y="1196752"/>
            <a:ext cx="2959874" cy="14799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Ольга\Desktop\Сад на отчет\Сад\Screenshot_2022-11-14-22-17-51-467_re.sova.five.jpg"/>
          <p:cNvPicPr>
            <a:picLocks noChangeAspect="1" noChangeArrowheads="1"/>
          </p:cNvPicPr>
          <p:nvPr/>
        </p:nvPicPr>
        <p:blipFill rotWithShape="1">
          <a:blip r:embed="rId3"/>
          <a:srcRect/>
          <a:stretch>
            <a:fillRect/>
          </a:stretch>
        </p:blipFill>
        <p:spPr bwMode="auto">
          <a:xfrm>
            <a:off x="1259632" y="2803661"/>
            <a:ext cx="3125110" cy="38336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Ольга\Desktop\Сад на отчет\Collage_20220505_075222.jpg"/>
          <p:cNvPicPr>
            <a:picLocks noChangeAspect="1" noChangeArrowheads="1"/>
          </p:cNvPicPr>
          <p:nvPr/>
        </p:nvPicPr>
        <p:blipFill rotWithShape="1">
          <a:blip r:embed="rId4"/>
          <a:srcRect/>
          <a:stretch>
            <a:fillRect/>
          </a:stretch>
        </p:blipFill>
        <p:spPr bwMode="auto">
          <a:xfrm>
            <a:off x="4540829" y="2847384"/>
            <a:ext cx="4308191" cy="37461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ypresentation.ru/documents/010df98c0e03ecc13fef57f54cfa0b23/img0.jpg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714480" y="357166"/>
            <a:ext cx="60722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ребенок уникален и талантлив по своему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714488"/>
            <a:ext cx="55721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Музыкальное творчество способствует:</a:t>
            </a:r>
            <a:endParaRPr lang="ru-RU" sz="24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Чувству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уверенности</a:t>
            </a:r>
            <a:endParaRPr lang="ru-RU" sz="24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Ответственности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правильное исполнение</a:t>
            </a:r>
            <a:endParaRPr lang="ru-RU" sz="24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Устраняется нерешительность</a:t>
            </a:r>
            <a:endParaRPr lang="ru-RU" sz="24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Развивается фантазия – а значит развивается творческий потенциал</a:t>
            </a:r>
            <a:endParaRPr lang="ru-RU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ypresentation.ru/documents/010df98c0e03ecc13fef57f54cfa0b23/img0.jpg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928794" y="785795"/>
            <a:ext cx="635798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творческого потенциала личности ребенка- это поиск самых больших богатств.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Надо создать такую надежную систему, которая не давала бы возможности проглядеть ни одного способного человека».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академик М.А. Лаврентьев.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ypresentation.ru/documents/010df98c0e03ecc13fef57f54cfa0b23/img0.jpg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-1" y="-17140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0" y="2466677"/>
            <a:ext cx="8964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sz="4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ypresentation.ru/documents/010df98c0e03ecc13fef57f54cfa0b23/img0.jpg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-793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143108" y="1857364"/>
            <a:ext cx="635798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Музыкальное искусство играет огромную роль в процессе воспитания духовности, развития эмоциональной и познавательной сторон личности человека.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личности через искусство, воспитание человека, способного ценить, творчески усваивать и приумножать ценности родной и мировой культуры, - одна из актуальных задач дошкольного образования.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752" y="716768"/>
            <a:ext cx="42676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ru-RU" sz="3200" b="1" i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ypresentation.ru/documents/010df98c0e03ecc13fef57f54cfa0b23/img0.jpg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14678" y="571480"/>
            <a:ext cx="1409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endParaRPr lang="ru-RU" sz="3200" b="1" i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57421" y="2143116"/>
            <a:ext cx="492922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творческой личности дошкольника на основе различных видов музыкальной деятельности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ypresentation.ru/documents/010df98c0e03ecc13fef57f54cfa0b23/img0.jpg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928794" y="571480"/>
            <a:ext cx="635798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sz="3200" b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 музыкальную культуру детей и их родителей, воспитывать желание принимать участие в проведении музыкальных праздников и мероприятий.</a:t>
            </a: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Образовательные: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побуждать детей выражать свои музыкальные впечатления в исполнительской и творческой деятельности, побуждать дошкольников к различным проявлениям творчества: музыкально – ритмические движения, певческие импровизации, игра на детских музыкальных инструментах.</a:t>
            </a: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Развивающие: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творческое воображение, развивать природную музыкальность детей</a:t>
            </a: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ypresentation.ru/documents/010df98c0e03ecc13fef57f54cfa0b23/img0.jpg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286000" y="2274838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Накопление опыта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развития детского творчества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14546" y="714356"/>
            <a:ext cx="61288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развития музыкальности ребенка</a:t>
            </a:r>
            <a:endParaRPr lang="ru-RU" sz="32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ypresentation.ru/documents/010df98c0e03ecc13fef57f54cfa0b23/img0.jpg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1071538" y="1428736"/>
            <a:ext cx="3071834" cy="107157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58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</a:t>
            </a:r>
            <a:endParaRPr lang="ru-RU" sz="2400" b="1" i="1" dirty="0">
              <a:solidFill>
                <a:srgbClr val="58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43570" y="1571612"/>
            <a:ext cx="2857520" cy="107157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prstDash val="sysDot"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58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Пение</a:t>
            </a:r>
            <a:endParaRPr lang="ru-RU" sz="2400" b="1" i="1" dirty="0">
              <a:solidFill>
                <a:srgbClr val="58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43240" y="5143512"/>
            <a:ext cx="3214710" cy="121444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  <a:prstDash val="sysDot"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58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Музыкально-ритмические движения</a:t>
            </a:r>
            <a:endParaRPr lang="ru-RU" sz="2400" b="1" i="1" dirty="0">
              <a:solidFill>
                <a:srgbClr val="58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643570" y="3357562"/>
            <a:ext cx="2857520" cy="121444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4">
                <a:lumMod val="75000"/>
              </a:schemeClr>
            </a:solidFill>
            <a:prstDash val="sysDot"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58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на музыкальных инструментах</a:t>
            </a:r>
            <a:endParaRPr lang="ru-RU" sz="2400" b="1" i="1" dirty="0">
              <a:solidFill>
                <a:srgbClr val="58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00166" y="3214686"/>
            <a:ext cx="3000396" cy="127159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4">
                <a:lumMod val="75000"/>
              </a:schemeClr>
            </a:solidFill>
            <a:prstDash val="sysDot"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58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Музыкально-игровое творчество</a:t>
            </a:r>
            <a:endParaRPr lang="ru-RU" sz="2400" b="1" i="1" dirty="0">
              <a:solidFill>
                <a:srgbClr val="58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85853" y="357166"/>
            <a:ext cx="7072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 музыкальной деятельности</a:t>
            </a: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ypresentation.ru/documents/010df98c0e03ecc13fef57f54cfa0b23/img0.jpg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28794" y="642918"/>
            <a:ext cx="5715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Восприятие музыки</a:t>
            </a:r>
            <a:endParaRPr lang="ru-RU" sz="3200" b="1" i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00562" y="1785926"/>
            <a:ext cx="4143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 цвет определяет настроение пьесы</a:t>
            </a: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00562" y="2643182"/>
            <a:ext cx="3571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Придумай свой танец к пьесе</a:t>
            </a: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00562" y="3429000"/>
            <a:ext cx="3714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Расскажи о характере пьесы</a:t>
            </a: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00562" y="4071942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Придумай название пьесы</a:t>
            </a: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00562" y="4643446"/>
            <a:ext cx="4222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Выбери иллюстрации к пьесе</a:t>
            </a: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14414" y="2428868"/>
            <a:ext cx="2714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Приемы для проявления творчества</a:t>
            </a: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 descr="https://s.pfst.net/2011.09/80401211969a9d9caf2ea3862203955520af6689512_b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5500702"/>
            <a:ext cx="1409700" cy="1152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mypresentation.ru/documents/010df98c0e03ecc13fef57f54cfa0b23/img0.jpg"/>
          <p:cNvPicPr/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0"/>
            <a:ext cx="9143999" cy="7000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071670" y="500042"/>
            <a:ext cx="4929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Песенное творчество</a:t>
            </a:r>
            <a:endParaRPr lang="ru-RU" sz="28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99792" y="1602942"/>
            <a:ext cx="37444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Закончи заданную мелодию</a:t>
            </a:r>
            <a:endParaRPr lang="ru-RU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Импровизация имен</a:t>
            </a:r>
            <a:endParaRPr lang="ru-RU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Импровизация «поздоровайся с друзьями»</a:t>
            </a:r>
            <a:endParaRPr lang="ru-RU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Импровизация вопросов и ответов</a:t>
            </a:r>
            <a:endParaRPr lang="ru-RU" sz="24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http://elenakurilova.com/wp-content/uploads/2016/07/113239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5143512"/>
            <a:ext cx="1647824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0</TotalTime>
  <Words>3823</Words>
  <Application>WPS Presentation</Application>
  <PresentationFormat>Экран (4:3)</PresentationFormat>
  <Paragraphs>146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1" baseType="lpstr">
      <vt:lpstr>Arial</vt:lpstr>
      <vt:lpstr>SimSun</vt:lpstr>
      <vt:lpstr>Wingdings</vt:lpstr>
      <vt:lpstr>Wingdings 2</vt:lpstr>
      <vt:lpstr>Wingdings</vt:lpstr>
      <vt:lpstr>Times New Roman</vt:lpstr>
      <vt:lpstr>Trebuchet MS</vt:lpstr>
      <vt:lpstr>Microsoft YaHei</vt:lpstr>
      <vt:lpstr>Arial Unicode MS</vt:lpstr>
      <vt:lpstr>Calibri</vt:lpstr>
      <vt:lpstr>Изящная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79525</cp:lastModifiedBy>
  <cp:revision>230</cp:revision>
  <dcterms:created xsi:type="dcterms:W3CDTF">2017-11-28T14:48:00Z</dcterms:created>
  <dcterms:modified xsi:type="dcterms:W3CDTF">2023-05-19T20:21:03Z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FC3F4D9564744E8F9373FF05B8ED2AAA</vt:lpwstr>
  </property>
  <property fmtid="{D5CDD505-2E9C-101B-9397-08002B2CF9AE}" pid="3" name="KSOProductBuildVer">
    <vt:lpwstr>1049-11.2.0.11537</vt:lpwstr>
  </property>
</Properties>
</file>