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79" r:id="rId5"/>
    <p:sldId id="258" r:id="rId7"/>
    <p:sldId id="268" r:id="rId8"/>
    <p:sldId id="270" r:id="rId9"/>
    <p:sldId id="266" r:id="rId10"/>
    <p:sldId id="267" r:id="rId11"/>
    <p:sldId id="259" r:id="rId12"/>
    <p:sldId id="291" r:id="rId13"/>
    <p:sldId id="260" r:id="rId14"/>
    <p:sldId id="261" r:id="rId15"/>
    <p:sldId id="262" r:id="rId16"/>
    <p:sldId id="263" r:id="rId17"/>
    <p:sldId id="26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0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/>
              <a:t>Click to add title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Date Area</a:t>
            </a:r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962F80E-3F94-4EC3-BA23-83F7BC9DC9C8}" type="datetimeFigureOut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D28A61-D32D-47CE-A4B5-A739C6B7B2DF}" type="slidenum">
              <a:rPr lang="ru-RU" smtClean="0"/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image" Target="../media/image6.png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image" Target="../media/image3.wmf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6" Type="http://schemas.openxmlformats.org/officeDocument/2006/relationships/notesSlide" Target="../notesSlides/notesSlide1.xml"/><Relationship Id="rId15" Type="http://schemas.openxmlformats.org/officeDocument/2006/relationships/slideLayout" Target="../slideLayouts/slideLayout18.xml"/><Relationship Id="rId14" Type="http://schemas.openxmlformats.org/officeDocument/2006/relationships/tags" Target="../tags/tag17.xml"/><Relationship Id="rId13" Type="http://schemas.openxmlformats.org/officeDocument/2006/relationships/tags" Target="../tags/tag16.xml"/><Relationship Id="rId12" Type="http://schemas.openxmlformats.org/officeDocument/2006/relationships/tags" Target="../tags/tag15.xml"/><Relationship Id="rId11" Type="http://schemas.openxmlformats.org/officeDocument/2006/relationships/tags" Target="../tags/tag14.xml"/><Relationship Id="rId10" Type="http://schemas.openxmlformats.org/officeDocument/2006/relationships/tags" Target="../tags/tag13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wmf"/><Relationship Id="rId1" Type="http://schemas.openxmlformats.org/officeDocument/2006/relationships/hyperlink" Target="https://www.maam.ru/obrazovanie/razvitie-rebenk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4908" y="468087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alt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«Нетрадиционные приёмы в развитии музыкальности дошкольников»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 descr="C:\Documents and Settings\Admin\Рабочий стол\Новая папка\x_12add17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2" y="2571750"/>
            <a:ext cx="28575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37414">
            <a:off x="6380286" y="1518444"/>
            <a:ext cx="5918200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73803" y="5741253"/>
            <a:ext cx="4418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Музыкальный руководитель</a:t>
            </a:r>
            <a:endParaRPr lang="ru-RU" sz="2400" dirty="0" smtClean="0"/>
          </a:p>
          <a:p>
            <a:r>
              <a:rPr lang="ru-RU" sz="2400" dirty="0" smtClean="0"/>
              <a:t>Кузина Евгения Николаевна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接连接符 25"/>
          <p:cNvCxnSpPr/>
          <p:nvPr>
            <p:custDataLst>
              <p:tags r:id="rId1"/>
            </p:custDataLst>
          </p:nvPr>
        </p:nvCxnSpPr>
        <p:spPr>
          <a:xfrm>
            <a:off x="1119505" y="5281032"/>
            <a:ext cx="351790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任意多边形: 形状 9"/>
          <p:cNvSpPr/>
          <p:nvPr>
            <p:custDataLst>
              <p:tags r:id="rId2"/>
            </p:custDataLst>
          </p:nvPr>
        </p:nvSpPr>
        <p:spPr>
          <a:xfrm flipH="1">
            <a:off x="-3" y="0"/>
            <a:ext cx="12192004" cy="4285453"/>
          </a:xfrm>
          <a:custGeom>
            <a:avLst/>
            <a:gdLst>
              <a:gd name="connsiteX0" fmla="*/ 0 w 4848491"/>
              <a:gd name="connsiteY0" fmla="*/ 0 h 1855952"/>
              <a:gd name="connsiteX1" fmla="*/ 0 w 4848491"/>
              <a:gd name="connsiteY1" fmla="*/ 1848891 h 1855952"/>
              <a:gd name="connsiteX2" fmla="*/ 765620 w 4848491"/>
              <a:gd name="connsiteY2" fmla="*/ 1731523 h 1855952"/>
              <a:gd name="connsiteX3" fmla="*/ 1832601 w 4848491"/>
              <a:gd name="connsiteY3" fmla="*/ 1612689 h 1855952"/>
              <a:gd name="connsiteX4" fmla="*/ 3209088 w 4848491"/>
              <a:gd name="connsiteY4" fmla="*/ 1612689 h 1855952"/>
              <a:gd name="connsiteX5" fmla="*/ 4848492 w 4848491"/>
              <a:gd name="connsiteY5" fmla="*/ 1246169 h 1855952"/>
              <a:gd name="connsiteX6" fmla="*/ 4848492 w 4848491"/>
              <a:gd name="connsiteY6" fmla="*/ 0 h 1855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00" h="6749">
                <a:moveTo>
                  <a:pt x="0" y="0"/>
                </a:moveTo>
                <a:lnTo>
                  <a:pt x="19200" y="0"/>
                </a:lnTo>
                <a:lnTo>
                  <a:pt x="19200" y="4403"/>
                </a:lnTo>
                <a:cubicBezTo>
                  <a:pt x="17417" y="3933"/>
                  <a:pt x="15248" y="4336"/>
                  <a:pt x="12708" y="5813"/>
                </a:cubicBezTo>
                <a:cubicBezTo>
                  <a:pt x="11418" y="6563"/>
                  <a:pt x="9321" y="6604"/>
                  <a:pt x="7257" y="5813"/>
                </a:cubicBezTo>
                <a:cubicBezTo>
                  <a:pt x="5322" y="5072"/>
                  <a:pt x="4419" y="5625"/>
                  <a:pt x="3032" y="6270"/>
                </a:cubicBezTo>
                <a:cubicBezTo>
                  <a:pt x="1645" y="6915"/>
                  <a:pt x="0" y="6722"/>
                  <a:pt x="0" y="672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68000">
                <a:schemeClr val="accent4"/>
              </a:gs>
            </a:gsLst>
            <a:lin ang="0" scaled="0"/>
          </a:gradFill>
          <a:ln w="8132" cap="flat">
            <a:noFill/>
            <a:prstDash val="solid"/>
            <a:miter/>
          </a:ln>
          <a:effectLst/>
        </p:spPr>
        <p:txBody>
          <a:bodyPr wrap="square" rtlCol="0" anchor="ctr">
            <a:noAutofit/>
          </a:bodyPr>
          <a:lstStyle/>
          <a:p>
            <a:endParaRPr 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8" name="图片 7" descr="C:/Users/张紫岩/Desktop/肖像/VCG41N885749858.jpgVCG41N88574985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t="33748" b="33748"/>
          <a:stretch>
            <a:fillRect/>
          </a:stretch>
        </p:blipFill>
        <p:spPr>
          <a:xfrm>
            <a:off x="-3" y="0"/>
            <a:ext cx="12192002" cy="3981672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200" h="6270">
                <a:moveTo>
                  <a:pt x="0" y="0"/>
                </a:moveTo>
                <a:lnTo>
                  <a:pt x="19200" y="0"/>
                </a:lnTo>
                <a:lnTo>
                  <a:pt x="19200" y="6064"/>
                </a:lnTo>
                <a:cubicBezTo>
                  <a:pt x="19200" y="6064"/>
                  <a:pt x="18168" y="6722"/>
                  <a:pt x="16104" y="5688"/>
                </a:cubicBezTo>
                <a:cubicBezTo>
                  <a:pt x="14039" y="4654"/>
                  <a:pt x="12814" y="5092"/>
                  <a:pt x="11008" y="5750"/>
                </a:cubicBezTo>
                <a:cubicBezTo>
                  <a:pt x="9201" y="6408"/>
                  <a:pt x="7524" y="5936"/>
                  <a:pt x="5879" y="5013"/>
                </a:cubicBezTo>
                <a:cubicBezTo>
                  <a:pt x="4234" y="4090"/>
                  <a:pt x="2636" y="3056"/>
                  <a:pt x="0" y="3369"/>
                </a:cubicBez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" name="标题 3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1098550" y="4013499"/>
            <a:ext cx="6367257" cy="1139961"/>
          </a:xfrm>
        </p:spPr>
        <p:txBody>
          <a:bodyPr wrap="square" lIns="0" tIns="0" rIns="0" bIns="0">
            <a:normAutofit/>
          </a:bodyPr>
          <a:lstStyle/>
          <a:p>
            <a:pPr algn="l"/>
            <a:endParaRPr lang="en-US" sz="3600" spc="0" dirty="0"/>
          </a:p>
        </p:txBody>
      </p:sp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119505" y="5845175"/>
            <a:ext cx="5106670" cy="299720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90000" lnSpcReduction="10000"/>
          </a:bodyPr>
          <a:p>
            <a:pPr>
              <a:lnSpc>
                <a:spcPct val="150000"/>
              </a:lnSpc>
            </a:pPr>
            <a:r>
              <a:rPr lang="en-US" sz="16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+mn-ea"/>
              </a:rPr>
              <a:t>Presentations are communication tools</a:t>
            </a:r>
            <a:endParaRPr lang="en-US" sz="1600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lt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119505" y="5545455"/>
            <a:ext cx="5106670" cy="276860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rmAutofit/>
          </a:bodyPr>
          <a:p>
            <a:r>
              <a:rPr lang="en-US" sz="1800" b="1" kern="0" dirty="0">
                <a:solidFill>
                  <a:schemeClr val="tx1"/>
                </a:solidFill>
                <a:latin typeface="+mj-lt"/>
                <a:sym typeface="Arial" panose="020B0604020202020204" pitchFamily="34" charset="0"/>
              </a:rPr>
              <a:t>Звучащие жесты.</a:t>
            </a:r>
            <a:endParaRPr lang="en-US" sz="1800" b="1" kern="0" dirty="0">
              <a:solidFill>
                <a:schemeClr val="tx1"/>
              </a:solidFill>
              <a:latin typeface="+mj-lt"/>
              <a:sym typeface="Arial" panose="020B0604020202020204" pitchFamily="34" charset="0"/>
            </a:endParaRPr>
          </a:p>
        </p:txBody>
      </p:sp>
    </p:spTree>
    <p:custDataLst>
      <p:tags r:id="rId8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7491" y="437856"/>
            <a:ext cx="10181493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Круг радости</a:t>
            </a:r>
            <a:endParaRPr lang="ru-RU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Скажем 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«Здравствуйте» руками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(машут руками из стороны в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сторону)</a:t>
            </a:r>
            <a:endParaRPr lang="ru-RU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Скажем 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«Здравствуйте» глазами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(моргают глазами)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Скажем «Здравствуйте» мы ртом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(широко улыбаются)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Станет радостно кругом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(руки вытянуть в стороны ладонями вверх)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45415" y="4114800"/>
            <a:ext cx="3200400" cy="2400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9150" y="-40821"/>
            <a:ext cx="10909788" cy="536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Звучит полька «Добрый жук».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каждую фразу поочередно 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выполняем 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ритмические движения, звучащие жесты: </a:t>
            </a:r>
            <a:endParaRPr lang="ru-RU" sz="4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хлопок; </a:t>
            </a:r>
            <a:endParaRPr lang="ru-RU" sz="4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шлепок по коленям; </a:t>
            </a:r>
            <a:endParaRPr lang="ru-RU" sz="4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притоп; </a:t>
            </a:r>
            <a:endParaRPr lang="ru-RU" sz="4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два пальчика над головой.</a:t>
            </a:r>
            <a:endParaRPr lang="ru-RU" sz="3200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17169" y="3763163"/>
            <a:ext cx="2895600" cy="2171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8893" y="356380"/>
            <a:ext cx="11183815" cy="689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Арам – зам - зам»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16031" y="1045479"/>
          <a:ext cx="8109341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8516"/>
                <a:gridCol w="533082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Арам Зам Зам,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Арам Зам Зам,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Гули, гули, гули, гули, гули,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Арам </a:t>
                      </a:r>
                      <a:r>
                        <a:rPr lang="ru-RU" sz="1800" dirty="0">
                          <a:effectLst/>
                        </a:rPr>
                        <a:t>зам зам,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Арам Зам Зам,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Арам Зам Зам,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Гули гули гули гули гули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рам зам зам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Ариба, ариба,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гули гули гули гули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рам зам зам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Арафи Арафи гули гули гули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гули рам зам зам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</a:t>
                      </a:r>
                      <a:r>
                        <a:rPr lang="ru-RU" sz="1800" dirty="0">
                          <a:effectLst/>
                        </a:rPr>
                        <a:t>хлопок по коленям, </a:t>
                      </a:r>
                      <a:r>
                        <a:rPr lang="ru-RU" sz="1800" dirty="0" smtClean="0">
                          <a:effectLst/>
                        </a:rPr>
                        <a:t>2</a:t>
                      </a:r>
                      <a:r>
                        <a:rPr lang="ru-RU" sz="18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хлопка </a:t>
                      </a:r>
                      <a:r>
                        <a:rPr lang="ru-RU" sz="1800" dirty="0">
                          <a:effectLst/>
                        </a:rPr>
                        <a:t>в ладошки,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вращают предплечьями на уровне груди,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22040" algn="l"/>
                        </a:tabLs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движения повторяются,  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поднять </a:t>
                      </a:r>
                      <a:r>
                        <a:rPr lang="ru-RU" sz="1800" dirty="0">
                          <a:effectLst/>
                        </a:rPr>
                        <a:t>правую руку потрясти кистью руки, затем кистью левой руки, </a:t>
                      </a:r>
                      <a:r>
                        <a:rPr lang="ru-RU" sz="1800" dirty="0" smtClean="0">
                          <a:effectLst/>
                        </a:rPr>
                        <a:t>1 </a:t>
                      </a:r>
                      <a:r>
                        <a:rPr lang="ru-RU" sz="1800" dirty="0">
                          <a:effectLst/>
                        </a:rPr>
                        <a:t>шлепок по коленям, два хлопка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0069" y="356380"/>
            <a:ext cx="2407138" cy="13540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430" y="485398"/>
            <a:ext cx="1181686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Речедвигательная игра «Игра в снежки»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Раз, два, три, четыре – Мы с тобой снежок слепили-  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двумя руками сминаем в ком лист бумаги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Круглый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- катание «снежка» ладонями рук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Крепкий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- сжимаем со всей силой «снежок» двумя руками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Очень гладкий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- поглаживаем кистью ладони по снежку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И совсем, совсем не сладкий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- указательным пальцем показываем «нельзя»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Раз – подбросим и поймаем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-подбрасываем «снежок» вверх и ловим его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Два – подбросим и поймаем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- подбрасываем «снежок» вверх и ловим его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Три – уроним-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уронить «снежок» на пол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И …. сломаем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- растоптать «снежок» двумя ногами.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68466" y="4413738"/>
            <a:ext cx="2941825" cy="227244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9954" y="461446"/>
            <a:ext cx="10744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i="0" dirty="0" smtClean="0">
                <a:solidFill>
                  <a:srgbClr val="7030A0"/>
                </a:solidFill>
                <a:effectLst/>
                <a:latin typeface="Helvetica Neue"/>
              </a:rPr>
              <a:t>Использование в педагогической деятельности творческих приемов и обучение этим приемам детей – это попытка раздвинуть границы привычного мира. Детское творчество, с чего бы оно ни начиналось, вовлекает в свою стихию движение, мелодию, ритм, тем самым создавая благоприятные условия для самопознания и творческого формирования личности.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767229"/>
            <a:ext cx="12191999" cy="40907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127" y="5867602"/>
            <a:ext cx="5188146" cy="7498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EN00245_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64" y="451500"/>
            <a:ext cx="4692889" cy="5555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788877" y="726436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Реформирование системы дошкольного образования заставляет пересматривать устоявшиеся формы и методы работы с детьми. Гуманный стиль общения педагога и ребенка заставляет применять привлекательные для детей формы, методы и приемы организации музыкальной деятельности в ДОУ.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18540" y="843915"/>
            <a:ext cx="8770620" cy="763270"/>
          </a:xfrm>
        </p:spPr>
        <p:txBody>
          <a:bodyPr vert="horz" wrap="square" lIns="0" tIns="45720" rIns="90170" bIns="45720" rtlCol="0" anchor="b" anchorCtr="0">
            <a:norm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endParaRPr lang="en-US" spc="0" dirty="0">
              <a:solidFill>
                <a:schemeClr val="tx1"/>
              </a:solidFill>
              <a:latin typeface="+mj-lt"/>
              <a:sym typeface="+mn-ea"/>
            </a:endParaRPr>
          </a:p>
        </p:txBody>
      </p:sp>
      <p:sp>
        <p:nvSpPr>
          <p:cNvPr id="22" name="矩形 21"/>
          <p:cNvSpPr/>
          <p:nvPr>
            <p:custDataLst>
              <p:tags r:id="rId2"/>
            </p:custDataLst>
          </p:nvPr>
        </p:nvSpPr>
        <p:spPr>
          <a:xfrm>
            <a:off x="10629900" y="0"/>
            <a:ext cx="1625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圆角矩形 20"/>
          <p:cNvSpPr/>
          <p:nvPr>
            <p:custDataLst>
              <p:tags r:id="rId3"/>
            </p:custDataLst>
          </p:nvPr>
        </p:nvSpPr>
        <p:spPr>
          <a:xfrm>
            <a:off x="6477000" y="2165985"/>
            <a:ext cx="5346065" cy="3856990"/>
          </a:xfrm>
          <a:prstGeom prst="roundRect">
            <a:avLst>
              <a:gd name="adj" fmla="val 3764"/>
            </a:avLst>
          </a:prstGeom>
          <a:solidFill>
            <a:schemeClr val="lt1">
              <a:lumMod val="100000"/>
              <a:alpha val="30000"/>
            </a:schemeClr>
          </a:solidFill>
          <a:ln>
            <a:noFill/>
          </a:ln>
          <a:effectLst>
            <a:outerShdw blurRad="254000" dist="25400" dir="2700000" algn="tl" rotWithShape="0">
              <a:schemeClr val="tx1">
                <a:lumMod val="50000"/>
                <a:lumOff val="50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latin typeface="Arial" panose="020B0604020202020204" pitchFamily="34" charset="0"/>
              <a:sym typeface="+mn-lt"/>
            </a:endParaRPr>
          </a:p>
        </p:txBody>
      </p:sp>
      <p:sp>
        <p:nvSpPr>
          <p:cNvPr id="23" name="圆角矩形 22"/>
          <p:cNvSpPr/>
          <p:nvPr>
            <p:custDataLst>
              <p:tags r:id="rId4"/>
            </p:custDataLst>
          </p:nvPr>
        </p:nvSpPr>
        <p:spPr>
          <a:xfrm>
            <a:off x="6277610" y="1886585"/>
            <a:ext cx="5346065" cy="3856990"/>
          </a:xfrm>
          <a:prstGeom prst="roundRect">
            <a:avLst>
              <a:gd name="adj" fmla="val 3764"/>
            </a:avLst>
          </a:prstGeom>
          <a:solidFill>
            <a:schemeClr val="lt1">
              <a:lumMod val="100000"/>
              <a:alpha val="40000"/>
            </a:schemeClr>
          </a:solidFill>
          <a:ln>
            <a:noFill/>
          </a:ln>
          <a:effectLst>
            <a:outerShdw blurRad="254000" dist="25400" dir="2700000" algn="tl" rotWithShape="0">
              <a:schemeClr val="tx1">
                <a:lumMod val="50000"/>
                <a:lumOff val="50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latin typeface="Arial" panose="020B0604020202020204" pitchFamily="34" charset="0"/>
              <a:sym typeface="+mn-lt"/>
            </a:endParaRPr>
          </a:p>
        </p:txBody>
      </p:sp>
      <p:sp>
        <p:nvSpPr>
          <p:cNvPr id="24" name="圆角矩形 23"/>
          <p:cNvSpPr/>
          <p:nvPr>
            <p:custDataLst>
              <p:tags r:id="rId5"/>
            </p:custDataLst>
          </p:nvPr>
        </p:nvSpPr>
        <p:spPr>
          <a:xfrm>
            <a:off x="6068695" y="1607185"/>
            <a:ext cx="5346065" cy="3856990"/>
          </a:xfrm>
          <a:prstGeom prst="roundRect">
            <a:avLst>
              <a:gd name="adj" fmla="val 3764"/>
            </a:avLst>
          </a:prstGeom>
          <a:solidFill>
            <a:schemeClr val="lt1">
              <a:lumMod val="100000"/>
            </a:schemeClr>
          </a:solidFill>
          <a:ln>
            <a:noFill/>
          </a:ln>
          <a:effectLst>
            <a:outerShdw blurRad="254000" dist="25400" dir="2700000" algn="tl" rotWithShape="0">
              <a:schemeClr val="tx1">
                <a:lumMod val="50000"/>
                <a:lumOff val="50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latin typeface="Arial" panose="020B0604020202020204" pitchFamily="34" charset="0"/>
              <a:sym typeface="+mn-lt"/>
            </a:endParaRPr>
          </a:p>
        </p:txBody>
      </p:sp>
      <p:pic>
        <p:nvPicPr>
          <p:cNvPr id="25" name="图片 24" descr="VCG41N138012722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rcRect t="20810" b="20810"/>
          <a:stretch>
            <a:fillRect/>
          </a:stretch>
        </p:blipFill>
        <p:spPr>
          <a:xfrm>
            <a:off x="6386195" y="1906905"/>
            <a:ext cx="4711700" cy="325755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0" h="3602">
                <a:moveTo>
                  <a:pt x="136" y="0"/>
                </a:moveTo>
                <a:lnTo>
                  <a:pt x="7284" y="0"/>
                </a:lnTo>
                <a:cubicBezTo>
                  <a:pt x="7359" y="0"/>
                  <a:pt x="7420" y="61"/>
                  <a:pt x="7420" y="136"/>
                </a:cubicBezTo>
                <a:lnTo>
                  <a:pt x="7420" y="3466"/>
                </a:lnTo>
                <a:cubicBezTo>
                  <a:pt x="7420" y="3541"/>
                  <a:pt x="7359" y="3602"/>
                  <a:pt x="7284" y="3602"/>
                </a:cubicBezTo>
                <a:lnTo>
                  <a:pt x="136" y="3602"/>
                </a:lnTo>
                <a:cubicBezTo>
                  <a:pt x="61" y="3602"/>
                  <a:pt x="0" y="3541"/>
                  <a:pt x="0" y="3466"/>
                </a:cubicBezTo>
                <a:lnTo>
                  <a:pt x="0" y="136"/>
                </a:lnTo>
                <a:cubicBezTo>
                  <a:pt x="0" y="61"/>
                  <a:pt x="61" y="0"/>
                  <a:pt x="136" y="0"/>
                </a:cubicBezTo>
                <a:close/>
              </a:path>
            </a:pathLst>
          </a:custGeom>
          <a:ln w="3175" cap="flat" cmpd="sng" algn="ctr">
            <a:solidFill>
              <a:schemeClr val="tx1">
                <a:lumMod val="40000"/>
                <a:lumOff val="60000"/>
                <a:alpha val="2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2" name="矩形 1"/>
          <p:cNvSpPr/>
          <p:nvPr>
            <p:custDataLst>
              <p:tags r:id="rId8"/>
            </p:custDataLst>
          </p:nvPr>
        </p:nvSpPr>
        <p:spPr>
          <a:xfrm>
            <a:off x="993140" y="4862195"/>
            <a:ext cx="4429760" cy="393065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</a:pPr>
            <a:r>
              <a:rPr lang="en-US" b="1" dirty="0">
                <a:solidFill>
                  <a:schemeClr val="accent1"/>
                </a:solidFill>
                <a:latin typeface="+mj-lt"/>
                <a:sym typeface="+mn-ea"/>
              </a:rPr>
              <a:t>Your title here</a:t>
            </a:r>
            <a:endParaRPr lang="en-US" b="1" dirty="0">
              <a:solidFill>
                <a:schemeClr val="accent1"/>
              </a:solidFill>
              <a:latin typeface="+mj-lt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9"/>
            </p:custDataLst>
          </p:nvPr>
        </p:nvSpPr>
        <p:spPr>
          <a:xfrm>
            <a:off x="993140" y="5335905"/>
            <a:ext cx="4430396" cy="6007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 lnSpcReduction="10000"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76FFF"/>
              </a:buClr>
              <a:buSzPct val="80000"/>
            </a:pPr>
            <a:r>
              <a:rPr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+mn-ea"/>
              </a:rPr>
              <a:t>Presentations are communication tools that can be used as demonstrations.</a:t>
            </a:r>
            <a:endParaRPr lang="en-US" sz="1400">
              <a:solidFill>
                <a:schemeClr val="tx1">
                  <a:lumMod val="85000"/>
                  <a:lumOff val="15000"/>
                </a:schemeClr>
              </a:solidFill>
              <a:latin typeface="+mn-lt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10"/>
            </p:custDataLst>
          </p:nvPr>
        </p:nvSpPr>
        <p:spPr>
          <a:xfrm>
            <a:off x="993140" y="3623945"/>
            <a:ext cx="4429760" cy="393065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</a:pPr>
            <a:r>
              <a:rPr lang="en-US" b="1" dirty="0">
                <a:solidFill>
                  <a:schemeClr val="accent1"/>
                </a:solidFill>
                <a:latin typeface="+mj-lt"/>
                <a:sym typeface="+mn-ea"/>
              </a:rPr>
              <a:t>Your title here</a:t>
            </a:r>
            <a:endParaRPr lang="en-US" b="1" dirty="0">
              <a:solidFill>
                <a:schemeClr val="accent1"/>
              </a:solidFill>
              <a:latin typeface="+mj-lt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11"/>
            </p:custDataLst>
          </p:nvPr>
        </p:nvSpPr>
        <p:spPr>
          <a:xfrm>
            <a:off x="993140" y="4097655"/>
            <a:ext cx="4430396" cy="6007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 lnSpcReduction="10000"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76FFF"/>
              </a:buClr>
              <a:buSzPct val="80000"/>
            </a:pPr>
            <a:r>
              <a:rPr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+mn-ea"/>
              </a:rPr>
              <a:t>Presentations are communication tools that can be used as demonstrations.</a:t>
            </a:r>
            <a:endParaRPr lang="en-US" sz="1400">
              <a:solidFill>
                <a:schemeClr val="tx1">
                  <a:lumMod val="85000"/>
                  <a:lumOff val="15000"/>
                </a:schemeClr>
              </a:solidFill>
              <a:latin typeface="+mn-lt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12"/>
            </p:custDataLst>
          </p:nvPr>
        </p:nvSpPr>
        <p:spPr>
          <a:xfrm>
            <a:off x="993140" y="2385695"/>
            <a:ext cx="4429760" cy="393065"/>
          </a:xfrm>
          <a:prstGeom prst="rect">
            <a:avLst/>
          </a:prstGeom>
          <a:noFill/>
        </p:spPr>
        <p:txBody>
          <a:bodyPr wrap="square" lIns="0" tIns="0" rIns="0" bIns="36195" rtlCol="0" anchor="b" anchorCtr="0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</a:pPr>
            <a:r>
              <a:rPr lang="en-US" b="1" dirty="0">
                <a:solidFill>
                  <a:schemeClr val="accent1"/>
                </a:solidFill>
                <a:latin typeface="+mj-lt"/>
                <a:sym typeface="+mn-ea"/>
              </a:rPr>
              <a:t>Your title here</a:t>
            </a:r>
            <a:endParaRPr lang="en-US" b="1" dirty="0">
              <a:solidFill>
                <a:schemeClr val="accent1"/>
              </a:solidFill>
              <a:latin typeface="+mj-lt"/>
              <a:sym typeface="+mn-ea"/>
            </a:endParaRPr>
          </a:p>
        </p:txBody>
      </p:sp>
      <p:sp>
        <p:nvSpPr>
          <p:cNvPr id="7" name="矩形 6"/>
          <p:cNvSpPr/>
          <p:nvPr>
            <p:custDataLst>
              <p:tags r:id="rId13"/>
            </p:custDataLst>
          </p:nvPr>
        </p:nvSpPr>
        <p:spPr>
          <a:xfrm>
            <a:off x="993140" y="2859405"/>
            <a:ext cx="4430396" cy="60071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rmAutofit lnSpcReduction="10000"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376FFF"/>
              </a:buClr>
              <a:buSzPct val="80000"/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sym typeface="+mn-ea"/>
              </a:rPr>
              <a:t>Presentations are communication tools that can be used as demonstrations.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sym typeface="+mn-ea"/>
            </a:endParaRPr>
          </a:p>
        </p:txBody>
      </p:sp>
    </p:spTree>
    <p:custDataLst>
      <p:tags r:id="rId1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662" y="215261"/>
            <a:ext cx="6096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К основным формам организации музыкальной деятельности дошкольников в детском саду относятся: музыкальные занятия, праздники и развлечения, самостоятельная музыкальная деятельность детей, совместная музыкальная деятельность взрослых и детей в повседневной жизни ДОУ.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3" name="Picture 8" descr="EN00245_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819" y="215261"/>
            <a:ext cx="5074805" cy="600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0985" y="186623"/>
            <a:ext cx="720969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Цели, задачи и содержание </a:t>
            </a: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</a:rPr>
              <a:t>музыкального</a:t>
            </a:r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 образования определяют выбор </a:t>
            </a: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</a:rPr>
              <a:t>методов и приемов</a:t>
            </a:r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. Исходя из специфики основных задач </a:t>
            </a: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</a:rPr>
              <a:t>музыкального </a:t>
            </a:r>
            <a:r>
              <a:rPr lang="ru-RU" sz="2800" b="1" dirty="0">
                <a:solidFill>
                  <a:srgbClr val="0088BB"/>
                </a:solidFill>
                <a:latin typeface="Arial" panose="020B0604020202020204" pitchFamily="34" charset="0"/>
                <a:hlinkClick r:id="rId1" tooltip="Развитие ребенка. Материалы для педагогов"/>
              </a:rPr>
              <a:t>развития дошкольников</a:t>
            </a:r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, </a:t>
            </a: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</a:rPr>
              <a:t>методы и приемы</a:t>
            </a:r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 определяются как способы взаимосвязанной деятельности педагога и детей, направленные на </a:t>
            </a: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</a:rPr>
              <a:t>развитие музыкальных</a:t>
            </a:r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 способностей и формирование </a:t>
            </a: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</a:rPr>
              <a:t>музыкальных умений</a:t>
            </a:r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, </a:t>
            </a:r>
            <a:r>
              <a:rPr lang="ru-RU" sz="2800" b="1" dirty="0">
                <a:solidFill>
                  <a:srgbClr val="111111"/>
                </a:solidFill>
                <a:latin typeface="Arial" panose="020B0604020202020204" pitchFamily="34" charset="0"/>
              </a:rPr>
              <a:t>развития творчества</a:t>
            </a:r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</a:rPr>
              <a:t>.</a:t>
            </a:r>
            <a:endParaRPr lang="ru-RU" sz="2800" dirty="0"/>
          </a:p>
        </p:txBody>
      </p:sp>
      <p:pic>
        <p:nvPicPr>
          <p:cNvPr id="3" name="Picture 8" descr="EN0024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20" y="637291"/>
            <a:ext cx="3667857" cy="581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3144" y="563921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111111"/>
                </a:solidFill>
                <a:latin typeface="Arial" panose="020B0604020202020204" pitchFamily="34" charset="0"/>
              </a:rPr>
              <a:t>Чтобы воспитание и обучение носило </a:t>
            </a:r>
            <a:r>
              <a:rPr lang="ru-RU" sz="3200" b="1" dirty="0">
                <a:solidFill>
                  <a:srgbClr val="111111"/>
                </a:solidFill>
                <a:latin typeface="Arial" panose="020B0604020202020204" pitchFamily="34" charset="0"/>
              </a:rPr>
              <a:t>творческий</a:t>
            </a:r>
            <a:r>
              <a:rPr lang="ru-RU" sz="3200" dirty="0">
                <a:solidFill>
                  <a:srgbClr val="111111"/>
                </a:solidFill>
                <a:latin typeface="Arial" panose="020B0604020202020204" pitchFamily="34" charset="0"/>
              </a:rPr>
              <a:t>, </a:t>
            </a:r>
            <a:r>
              <a:rPr lang="ru-RU" sz="3200" b="1" dirty="0">
                <a:solidFill>
                  <a:srgbClr val="111111"/>
                </a:solidFill>
                <a:latin typeface="Arial" panose="020B0604020202020204" pitchFamily="34" charset="0"/>
              </a:rPr>
              <a:t>развивающий характер</a:t>
            </a:r>
            <a:r>
              <a:rPr lang="ru-RU" sz="3200" dirty="0">
                <a:solidFill>
                  <a:srgbClr val="111111"/>
                </a:solidFill>
                <a:latin typeface="Arial" panose="020B0604020202020204" pitchFamily="34" charset="0"/>
              </a:rPr>
              <a:t>, каждый из трех основных </a:t>
            </a:r>
            <a:r>
              <a:rPr lang="ru-RU" sz="3200" b="1" dirty="0">
                <a:solidFill>
                  <a:srgbClr val="111111"/>
                </a:solidFill>
                <a:latin typeface="Arial" panose="020B0604020202020204" pitchFamily="34" charset="0"/>
              </a:rPr>
              <a:t>методов — наглядный</a:t>
            </a:r>
            <a:r>
              <a:rPr lang="ru-RU" sz="3200" dirty="0">
                <a:solidFill>
                  <a:srgbClr val="111111"/>
                </a:solidFill>
                <a:latin typeface="Arial" panose="020B0604020202020204" pitchFamily="34" charset="0"/>
              </a:rPr>
              <a:t>, словесный и практический — </a:t>
            </a:r>
            <a:r>
              <a:rPr lang="ru-RU" sz="3200" u="sng" dirty="0">
                <a:solidFill>
                  <a:srgbClr val="111111"/>
                </a:solidFill>
                <a:latin typeface="Arial" panose="020B0604020202020204" pitchFamily="34" charset="0"/>
              </a:rPr>
              <a:t>должен применяться с нарастанием </a:t>
            </a:r>
            <a:r>
              <a:rPr lang="ru-RU" sz="3200" u="sng" dirty="0" err="1">
                <a:solidFill>
                  <a:srgbClr val="111111"/>
                </a:solidFill>
                <a:latin typeface="Arial" panose="020B0604020202020204" pitchFamily="34" charset="0"/>
              </a:rPr>
              <a:t>проблемности</a:t>
            </a:r>
            <a:r>
              <a:rPr lang="ru-RU" sz="3200" dirty="0">
                <a:solidFill>
                  <a:srgbClr val="111111"/>
                </a:solidFill>
                <a:latin typeface="Arial" panose="020B0604020202020204" pitchFamily="34" charset="0"/>
              </a:rPr>
              <a:t>: от прямого воздействия к проблемному воспитанию и обучению.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10713" y="330573"/>
            <a:ext cx="4250009" cy="580999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6584" y="298938"/>
            <a:ext cx="8141677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«Без музыкального воспитания невозможно полноценное умственное развитие»,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говорил В. А. Сухомлинский.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сегодняшний день в практике музыкального образования имеют инновационные формы и виды деятельности для развития музыкальности ребенка: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Коммуникативные игры и танцы;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Музыкальная импровизация;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Логоритмические упражнения;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Ритмодекламации под музыку;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Ритмопластика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8" descr="EN00245_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26" y="1793631"/>
            <a:ext cx="3210658" cy="3842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677" y="219615"/>
            <a:ext cx="11887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            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Коммуникативные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игры и танцы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это несколько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     несложных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танцевальных движений,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включающих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элементы невербального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общения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импровизации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направленных на формирование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развитие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взаимоотношений с партнерами и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группой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исполнения коммуникативного танца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требуется специальной хореографической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подготовки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и, следовательно, он доступен любому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ребенку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введении его в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процесс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музыкально-ритмической деятельности. 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8" descr="EN00245_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49" y="351692"/>
            <a:ext cx="3210658" cy="3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3800725"/>
            <a:ext cx="3725252" cy="279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263" y="0"/>
            <a:ext cx="1177986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Звучащие жесты.</a:t>
            </a:r>
            <a:endParaRPr lang="ru-RU" sz="20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Звучащие жесты-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первые инструменты человека.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которые всегда под рукой, инструменты которые позволяют нам организовать музицирование при отсутствии каких либо музыкальных инструментов.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Использование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собственного тела, в качестве </a:t>
            </a:r>
            <a:endParaRPr lang="ru-RU" sz="28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музыкального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инструмента -огромный вклад в </a:t>
            </a:r>
            <a:endParaRPr lang="ru-RU" sz="28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развитие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музыкальной педагогики.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Звучащие </a:t>
            </a:r>
            <a:endParaRPr lang="ru-RU" sz="28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жесты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–это ритмическая игра звуками своего </a:t>
            </a:r>
            <a:endParaRPr lang="ru-RU" sz="28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тела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хлопки, шлепки, притопы ногами,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щелчки</a:t>
            </a:r>
            <a:endParaRPr lang="ru-RU" sz="28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пальцами.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651613"/>
            <a:ext cx="4029075" cy="4048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10.xml><?xml version="1.0" encoding="utf-8"?>
<p:tagLst xmlns:p="http://schemas.openxmlformats.org/presentationml/2006/main">
  <p:tag name="KSO_WM_BEAUTIFY_FLAG" val="#wm#"/>
  <p:tag name="KSO_WM_UNIT_VALUE" val="904*130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d"/>
  <p:tag name="KSO_WM_UNIT_INDEX" val="1"/>
  <p:tag name="KSO_WM_UNIT_ID" val="custom20238206_1*d*1"/>
  <p:tag name="KSO_WM_TEMPLATE_CATEGORY" val="custom"/>
  <p:tag name="KSO_WM_TEMPLATE_INDEX" val="20238206"/>
  <p:tag name="KSO_WM_UNIT_LAYERLEVEL" val="1"/>
  <p:tag name="KSO_WM_TAG_VERSION" val="3.0"/>
  <p:tag name="KSO_WM_UNIT_USESOURCEFORMAT_APPLY" val="1"/>
  <p:tag name="KSO_WM_UNIT_LINE_FORE_SCHEMECOLOR_INDEX" val="13"/>
  <p:tag name="KSO_WM_UNIT_LINE_FILL_TYPE" val="2"/>
</p:tagLst>
</file>

<file path=ppt/tags/tag11.xml><?xml version="1.0" encoding="utf-8"?>
<p:tagLst xmlns:p="http://schemas.openxmlformats.org/presentationml/2006/main">
  <p:tag name="KSO_WM_DIAGRAM_MAX_ITEMCNT" val="5"/>
  <p:tag name="KSO_WM_DIAGRAM_MIN_ITEMCNT" val="2"/>
  <p:tag name="KSO_WM_DIAGRAM_VIRTUALLY_FRAME" val="{&quot;height&quot;:402.5,&quot;width&quot;:348.85006713867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237916_2*l_h_a*1_3_1"/>
  <p:tag name="KSO_WM_TEMPLATE_CATEGORY" val="diagram"/>
  <p:tag name="KSO_WM_TEMPLATE_INDEX" val="20237916"/>
  <p:tag name="KSO_WM_UNIT_LAYERLEVEL" val="1_1_1"/>
  <p:tag name="KSO_WM_TAG_VERSION" val="3.0"/>
  <p:tag name="KSO_WM_BEAUTIFY_FLAG" val="#wm#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12.xml><?xml version="1.0" encoding="utf-8"?>
<p:tagLst xmlns:p="http://schemas.openxmlformats.org/presentationml/2006/main">
  <p:tag name="KSO_WM_DIAGRAM_MAX_ITEMCNT" val="5"/>
  <p:tag name="KSO_WM_DIAGRAM_MIN_ITEMCNT" val="2"/>
  <p:tag name="KSO_WM_DIAGRAM_VIRTUALLY_FRAME" val="{&quot;height&quot;:402.5,&quot;width&quot;:348.85006713867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VALUE" val="4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37916_2*l_h_f*1_3_1"/>
  <p:tag name="KSO_WM_TEMPLATE_CATEGORY" val="diagram"/>
  <p:tag name="KSO_WM_TEMPLATE_INDEX" val="20237916"/>
  <p:tag name="KSO_WM_UNIT_LAYERLEVEL" val="1_1_1"/>
  <p:tag name="KSO_WM_TAG_VERSION" val="3.0"/>
  <p:tag name="KSO_WM_BEAUTIFY_FLAG" val="#wm#"/>
  <p:tag name="KSO_WM_UNIT_TEXT_FILL_FORE_SCHEMECOLOR_INDEX" val="1"/>
  <p:tag name="KSO_WM_UNIT_TEXT_FILL_TYPE" val="1"/>
  <p:tag name="KSO_WM_UNIT_PRESET_TEXT" val="Presentations are communication tools that can be used as demonstrations."/>
  <p:tag name="KSO_WM_UNIT_USESOURCEFORMAT_APPLY" val="1"/>
</p:tagLst>
</file>

<file path=ppt/tags/tag13.xml><?xml version="1.0" encoding="utf-8"?>
<p:tagLst xmlns:p="http://schemas.openxmlformats.org/presentationml/2006/main">
  <p:tag name="KSO_WM_DIAGRAM_MAX_ITEMCNT" val="5"/>
  <p:tag name="KSO_WM_DIAGRAM_MIN_ITEMCNT" val="2"/>
  <p:tag name="KSO_WM_DIAGRAM_VIRTUALLY_FRAME" val="{&quot;height&quot;:402.5,&quot;width&quot;:348.85006713867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237916_2*l_h_a*1_2_1"/>
  <p:tag name="KSO_WM_TEMPLATE_CATEGORY" val="diagram"/>
  <p:tag name="KSO_WM_TEMPLATE_INDEX" val="20237916"/>
  <p:tag name="KSO_WM_UNIT_LAYERLEVEL" val="1_1_1"/>
  <p:tag name="KSO_WM_TAG_VERSION" val="3.0"/>
  <p:tag name="KSO_WM_BEAUTIFY_FLAG" val="#wm#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14.xml><?xml version="1.0" encoding="utf-8"?>
<p:tagLst xmlns:p="http://schemas.openxmlformats.org/presentationml/2006/main">
  <p:tag name="KSO_WM_DIAGRAM_MAX_ITEMCNT" val="5"/>
  <p:tag name="KSO_WM_DIAGRAM_MIN_ITEMCNT" val="2"/>
  <p:tag name="KSO_WM_DIAGRAM_VIRTUALLY_FRAME" val="{&quot;height&quot;:402.5,&quot;width&quot;:348.85006713867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VALUE" val="4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37916_2*l_h_f*1_2_1"/>
  <p:tag name="KSO_WM_TEMPLATE_CATEGORY" val="diagram"/>
  <p:tag name="KSO_WM_TEMPLATE_INDEX" val="20237916"/>
  <p:tag name="KSO_WM_UNIT_LAYERLEVEL" val="1_1_1"/>
  <p:tag name="KSO_WM_TAG_VERSION" val="3.0"/>
  <p:tag name="KSO_WM_BEAUTIFY_FLAG" val="#wm#"/>
  <p:tag name="KSO_WM_UNIT_TEXT_FILL_FORE_SCHEMECOLOR_INDEX" val="1"/>
  <p:tag name="KSO_WM_UNIT_TEXT_FILL_TYPE" val="1"/>
  <p:tag name="KSO_WM_UNIT_PRESET_TEXT" val="Presentations are communication tools that can be used as demonstrations."/>
  <p:tag name="KSO_WM_UNIT_USESOURCEFORMAT_APPLY" val="1"/>
</p:tagLst>
</file>

<file path=ppt/tags/tag15.xml><?xml version="1.0" encoding="utf-8"?>
<p:tagLst xmlns:p="http://schemas.openxmlformats.org/presentationml/2006/main">
  <p:tag name="KSO_WM_DIAGRAM_MAX_ITEMCNT" val="5"/>
  <p:tag name="KSO_WM_DIAGRAM_MIN_ITEMCNT" val="2"/>
  <p:tag name="KSO_WM_DIAGRAM_VIRTUALLY_FRAME" val="{&quot;height&quot;:402.5,&quot;width&quot;:348.85006713867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37916_2*l_h_a*1_1_1"/>
  <p:tag name="KSO_WM_TEMPLATE_CATEGORY" val="diagram"/>
  <p:tag name="KSO_WM_TEMPLATE_INDEX" val="20237916"/>
  <p:tag name="KSO_WM_UNIT_LAYERLEVEL" val="1_1_1"/>
  <p:tag name="KSO_WM_TAG_VERSION" val="3.0"/>
  <p:tag name="KSO_WM_BEAUTIFY_FLAG" val="#wm#"/>
  <p:tag name="KSO_WM_UNIT_TEXT_FILL_FORE_SCHEMECOLOR_INDEX" val="1"/>
  <p:tag name="KSO_WM_UNIT_TEXT_FILL_TYPE" val="1"/>
  <p:tag name="KSO_WM_UNIT_PRESET_TEXT" val="Your title here"/>
  <p:tag name="KSO_WM_UNIT_USESOURCEFORMAT_APPLY" val="1"/>
</p:tagLst>
</file>

<file path=ppt/tags/tag16.xml><?xml version="1.0" encoding="utf-8"?>
<p:tagLst xmlns:p="http://schemas.openxmlformats.org/presentationml/2006/main">
  <p:tag name="KSO_WM_DIAGRAM_MAX_ITEMCNT" val="5"/>
  <p:tag name="KSO_WM_DIAGRAM_MIN_ITEMCNT" val="2"/>
  <p:tag name="KSO_WM_DIAGRAM_VIRTUALLY_FRAME" val="{&quot;height&quot;:402.5,&quot;width&quot;:348.85006713867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VALUE" val="4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7916_2*l_h_f*1_1_1"/>
  <p:tag name="KSO_WM_TEMPLATE_CATEGORY" val="diagram"/>
  <p:tag name="KSO_WM_TEMPLATE_INDEX" val="20237916"/>
  <p:tag name="KSO_WM_UNIT_LAYERLEVEL" val="1_1_1"/>
  <p:tag name="KSO_WM_TAG_VERSION" val="3.0"/>
  <p:tag name="KSO_WM_BEAUTIFY_FLAG" val="#wm#"/>
  <p:tag name="KSO_WM_UNIT_TEXT_FILL_FORE_SCHEMECOLOR_INDEX" val="1"/>
  <p:tag name="KSO_WM_UNIT_TEXT_FILL_TYPE" val="1"/>
  <p:tag name="KSO_WM_UNIT_PRESET_TEXT" val="Presentations are communication tools that can be used as demonstrations."/>
  <p:tag name="KSO_WM_UNIT_USESOURCEFORMAT_APPLY" val="1"/>
</p:tagLst>
</file>

<file path=ppt/tags/tag17.xml><?xml version="1.0" encoding="utf-8"?>
<p:tagLst xmlns:p="http://schemas.openxmlformats.org/presentationml/2006/main">
  <p:tag name="KSO_WM_SLIDE_ID" val="custom20238206_1"/>
  <p:tag name="KSO_WM_TEMPLATE_SUBCATEGORY" val="0"/>
  <p:tag name="KSO_WM_TEMPLATE_MASTER_TYPE" val="0"/>
  <p:tag name="KSO_WM_TEMPLATE_COLOR_TYPE" val="0"/>
  <p:tag name="KSO_WM_SLIDE_ITEM_CNT" val="3"/>
  <p:tag name="KSO_WM_SLIDE_INDEX" val="1"/>
  <p:tag name="KSO_WM_TAG_VERSION" val="3.0"/>
  <p:tag name="KSO_WM_BEAUTIFY_FLAG" val="#wm#"/>
  <p:tag name="KSO_WM_TEMPLATE_CATEGORY" val="custom"/>
  <p:tag name="KSO_WM_TEMPLATE_INDEX" val="20238206"/>
  <p:tag name="KSO_WM_SLIDE_TYPE" val="text"/>
  <p:tag name="KSO_WM_SLIDE_SUBTYPE" val="picTxt"/>
  <p:tag name="KSO_WM_SLIDE_SIZE" val="348.85*242.3"/>
  <p:tag name="KSO_WM_SLIDE_POSITION" val="78.2*225.15"/>
  <p:tag name="KSO_WM_SLIDE_LAYOUT" val="a_d_l"/>
  <p:tag name="KSO_WM_SLIDE_LAYOUT_CNT" val="1_1_1"/>
  <p:tag name="KSO_WM_SPECIAL_SOURCE" val="bdnull"/>
  <p:tag name="KSO_WM_DIAGRAM_GROUP_CODE" val="l1-1"/>
  <p:tag name="KSO_WM_SLIDE_DIAGTYPE" val="l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38401_1*i*1"/>
  <p:tag name="KSO_WM_TEMPLATE_CATEGORY" val="custom"/>
  <p:tag name="KSO_WM_TEMPLATE_INDEX" val="20238401"/>
  <p:tag name="KSO_WM_UNIT_LAYERLEVEL" val="1"/>
  <p:tag name="KSO_WM_TAG_VERSION" val="3.0"/>
  <p:tag name="KSO_WM_BEAUTIFY_FLAG" val="#wm#"/>
  <p:tag name="KSO_WM_UNIT_LINE_FORE_SCHEMECOLOR_INDEX" val="5"/>
  <p:tag name="KSO_WM_UNIT_LINE_FILL_TYPE" val="2"/>
  <p:tag name="KSO_WM_UNIT_USESOURCEFORMAT_APPLY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38401_1*i*2"/>
  <p:tag name="KSO_WM_TEMPLATE_CATEGORY" val="custom"/>
  <p:tag name="KSO_WM_TEMPLATE_INDEX" val="20238401"/>
  <p:tag name="KSO_WM_UNIT_LAYERLEVEL" val="1"/>
  <p:tag name="KSO_WM_TAG_VERSION" val="3.0"/>
  <p:tag name="KSO_WM_BEAUTIFY_FLAG" val="#wm#"/>
  <p:tag name="KSO_WM_UNIT_FILL_FORE_SCHEMECOLOR_INDEX" val="8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0.xml><?xml version="1.0" encoding="utf-8"?>
<p:tagLst xmlns:p="http://schemas.openxmlformats.org/presentationml/2006/main">
  <p:tag name="KSO_WM_UNIT_VALUE" val="1105*338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d"/>
  <p:tag name="KSO_WM_UNIT_INDEX" val="1"/>
  <p:tag name="KSO_WM_UNIT_ID" val="custom20238401_1*d*1"/>
  <p:tag name="KSO_WM_TEMPLATE_CATEGORY" val="custom"/>
  <p:tag name="KSO_WM_TEMPLATE_INDEX" val="20238401"/>
  <p:tag name="KSO_WM_UNIT_LAYERLEVEL" val="1"/>
  <p:tag name="KSO_WM_TAG_VERSION" val="3.0"/>
  <p:tag name="KSO_WM_BEAUTIFY_FLAG" val="#wm#"/>
  <p:tag name="KSO_WM_UNIT_USESOURCEFORMAT_APPLY" val="1"/>
</p:tagLst>
</file>

<file path=ppt/tags/tag2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TEMPLATE_INDEX" val="20238401"/>
  <p:tag name="KSO_WM_UNIT_ID" val="custom20238401_1*a*1"/>
  <p:tag name="KSO_WM_UNIT_PRESET_TEXT" val="The title goes here"/>
  <p:tag name="KSO_WM_UNIT_TEXT_FILL_FORE_SCHEMECOLOR_INDEX" val="13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DIAGRAM_MAX_ITEMCNT" val="1"/>
  <p:tag name="KSO_WM_DIAGRAM_MIN_ITEMCNT" val="1"/>
  <p:tag name="KSO_WM_DIAGRAM_VIRTUALLY_FRAME" val="{&quot;height&quot;:47.20000076293945,&quot;width&quot;:402.1000061035156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SUBTYPE" val="a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37971_1*l_h_f*1_1_1"/>
  <p:tag name="KSO_WM_TEMPLATE_CATEGORY" val="diagram"/>
  <p:tag name="KSO_WM_TEMPLATE_INDEX" val="20237971"/>
  <p:tag name="KSO_WM_UNIT_LAYERLEVEL" val="1_1_1"/>
  <p:tag name="KSO_WM_TAG_VERSION" val="3.0"/>
  <p:tag name="KSO_WM_BEAUTIFY_FLAG" val="#wm#"/>
  <p:tag name="KSO_WM_UNIT_PRESET_TEXT" val="Presentations are communication tools"/>
  <p:tag name="KSO_WM_UNIT_TEXT_FILL_FORE_SCHEMECOLOR_INDEX" val="1"/>
  <p:tag name="KSO_WM_UNIT_TEXT_FILL_TYPE" val="1"/>
  <p:tag name="KSO_WM_UNIT_USESOURCEFORMAT_APPLY" val="1"/>
</p:tagLst>
</file>

<file path=ppt/tags/tag23.xml><?xml version="1.0" encoding="utf-8"?>
<p:tagLst xmlns:p="http://schemas.openxmlformats.org/presentationml/2006/main">
  <p:tag name="KSO_WM_DIAGRAM_MAX_ITEMCNT" val="1"/>
  <p:tag name="KSO_WM_DIAGRAM_MIN_ITEMCNT" val="1"/>
  <p:tag name="KSO_WM_DIAGRAM_VIRTUALLY_FRAME" val="{&quot;height&quot;:47.20000076293945,&quot;width&quot;:402.1000061035156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37971_1*l_h_a*1_1_1"/>
  <p:tag name="KSO_WM_TEMPLATE_CATEGORY" val="diagram"/>
  <p:tag name="KSO_WM_TEMPLATE_INDEX" val="20237971"/>
  <p:tag name="KSO_WM_UNIT_LAYERLEVEL" val="1_1_1"/>
  <p:tag name="KSO_WM_TAG_VERSION" val="3.0"/>
  <p:tag name="KSO_WM_BEAUTIFY_FLAG" val="#wm#"/>
  <p:tag name="KSO_WM_UNIT_PRESET_TEXT" val="Your title here"/>
  <p:tag name="KSO_WM_UNIT_TEXT_FILL_FORE_SCHEMECOLOR_INDEX" val="1"/>
  <p:tag name="KSO_WM_UNIT_TEXT_FILL_TYPE" val="1"/>
  <p:tag name="KSO_WM_UNIT_USESOURCEFORMAT_APPLY" val="1"/>
</p:tagLst>
</file>

<file path=ppt/tags/tag24.xml><?xml version="1.0" encoding="utf-8"?>
<p:tagLst xmlns:p="http://schemas.openxmlformats.org/presentationml/2006/main">
  <p:tag name="KSO_WM_TEMPLATE_MASTER_TYPE" val="0"/>
  <p:tag name="KSO_WM_TEMPLATE_COLOR_TYPE" val="0"/>
  <p:tag name="KSO_WM_BEAUTIFY_FLAG" val="#wm#"/>
  <p:tag name="KSO_WM_TEMPLATE_CATEGORY" val="custom"/>
  <p:tag name="KSO_WM_SLIDE_TYPE" val="text"/>
  <p:tag name="KSO_WM_SLIDE_SUBTYPE" val="picTxt"/>
  <p:tag name="KSO_WM_SLIDE_SIZE" val="402.1*23.6"/>
  <p:tag name="KSO_WM_SLIDE_POSITION" val="88.15*460.25"/>
  <p:tag name="KSO_WM_SLIDE_LAYOUT" val="a_d_l"/>
  <p:tag name="KSO_WM_SLIDE_LAYOUT_CNT" val="1_1_1"/>
  <p:tag name="KSO_WM_SPECIAL_SOURCE" val="bdnull"/>
  <p:tag name="KSO_WM_DIAGRAM_GROUP_CODE" val="l1-1"/>
  <p:tag name="KSO_WM_SLIDE_DIAGTYPE" val="l"/>
  <p:tag name="KSO_WM_TEMPLATE_INDEX" val="20238401"/>
  <p:tag name="KSO_WM_TEMPLATE_SUBCATEGORY" val="0"/>
  <p:tag name="KSO_WM_SLIDE_INDEX" val="1"/>
  <p:tag name="KSO_WM_TAG_VERSION" val="3.0"/>
  <p:tag name="KSO_WM_SLIDE_ID" val="custom20238401_1"/>
  <p:tag name="KSO_WM_SLIDE_ITEM_CNT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8206_1*a*1"/>
  <p:tag name="KSO_WM_TEMPLATE_CATEGORY" val="custom"/>
  <p:tag name="KSO_WM_TEMPLATE_INDEX" val="20238206"/>
  <p:tag name="KSO_WM_UNIT_LAYERLEVEL" val="1"/>
  <p:tag name="KSO_WM_TAG_VERSION" val="3.0"/>
  <p:tag name="KSO_WM_BEAUTIFY_FLAG" val="#wm#"/>
  <p:tag name="KSO_WM_DIAGRAM_GROUP_CODE" val="l1-1"/>
  <p:tag name="KSO_WM_UNIT_TEXT_FILL_FORE_SCHEMECOLOR_INDEX" val="13"/>
  <p:tag name="KSO_WM_UNIT_TEXT_FILL_TYPE" val="1"/>
  <p:tag name="KSO_WM_UNIT_USESOURCEFORMAT_APPLY" val="1"/>
  <p:tag name="KSO_WM_UNIT_PRESET_TEXT" val="Your title here"/>
</p:tagLst>
</file>

<file path=ppt/tags/tag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38206_1*i*1"/>
  <p:tag name="KSO_WM_TEMPLATE_CATEGORY" val="custom"/>
  <p:tag name="KSO_WM_TEMPLATE_INDEX" val="20238206"/>
  <p:tag name="KSO_WM_UNIT_LAYERLEVEL" val="1"/>
  <p:tag name="KSO_WM_TAG_VERSION" val="3.0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38206_1*i*2"/>
  <p:tag name="KSO_WM_TEMPLATE_CATEGORY" val="custom"/>
  <p:tag name="KSO_WM_TEMPLATE_INDEX" val="20238206"/>
  <p:tag name="KSO_WM_UNIT_LAYERLEVEL" val="1"/>
  <p:tag name="KSO_WM_TAG_VERSION" val="3.0"/>
  <p:tag name="KSO_WM_UNIT_FILL_FORE_SCHEMECOLOR_INDEX" val="14"/>
  <p:tag name="KSO_WM_UNIT_FILL_TYPE" val="1"/>
  <p:tag name="KSO_WM_UNIT_SHADOW_SCHEMECOLOR_INDEX" val="13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custom20238206_1*i*3"/>
  <p:tag name="KSO_WM_TEMPLATE_CATEGORY" val="custom"/>
  <p:tag name="KSO_WM_TEMPLATE_INDEX" val="20238206"/>
  <p:tag name="KSO_WM_UNIT_LAYERLEVEL" val="1"/>
  <p:tag name="KSO_WM_TAG_VERSION" val="3.0"/>
  <p:tag name="KSO_WM_UNIT_FILL_FORE_SCHEMECOLOR_INDEX" val="14"/>
  <p:tag name="KSO_WM_UNIT_FILL_TYPE" val="1"/>
  <p:tag name="KSO_WM_UNIT_SHADOW_SCHEMECOLOR_INDEX" val="13"/>
  <p:tag name="KSO_WM_UNIT_TEXT_FILL_FORE_SCHEMECOLOR_INDEX" val="2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38206_1*i*4"/>
  <p:tag name="KSO_WM_TEMPLATE_CATEGORY" val="custom"/>
  <p:tag name="KSO_WM_TEMPLATE_INDEX" val="20238206"/>
  <p:tag name="KSO_WM_UNIT_LAYERLEVEL" val="1"/>
  <p:tag name="KSO_WM_TAG_VERSION" val="3.0"/>
  <p:tag name="KSO_WM_UNIT_FILL_FORE_SCHEMECOLOR_INDEX" val="14"/>
  <p:tag name="KSO_WM_UNIT_FILL_TYPE" val="1"/>
  <p:tag name="KSO_WM_UNIT_SHADOW_SCHEMECOLOR_INDEX" val="13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5136</Words>
  <Application>WPS Presentation</Application>
  <PresentationFormat>Широкоэкранный</PresentationFormat>
  <Paragraphs>119</Paragraphs>
  <Slides>15</Slides>
  <Notes>0</Notes>
  <HiddenSlides>0</HiddenSlides>
  <MMClips>3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SimSun</vt:lpstr>
      <vt:lpstr>Wingdings</vt:lpstr>
      <vt:lpstr>Wingdings 3</vt:lpstr>
      <vt:lpstr>Times New Roman</vt:lpstr>
      <vt:lpstr>Calibri</vt:lpstr>
      <vt:lpstr>Helvetica Neue</vt:lpstr>
      <vt:lpstr>Century Gothic</vt:lpstr>
      <vt:lpstr>Microsoft YaHei</vt:lpstr>
      <vt:lpstr>Arial Unicode MS</vt:lpstr>
      <vt:lpstr>Сектор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79525</cp:lastModifiedBy>
  <cp:revision>23</cp:revision>
  <dcterms:created xsi:type="dcterms:W3CDTF">2024-08-25T05:11:00Z</dcterms:created>
  <dcterms:modified xsi:type="dcterms:W3CDTF">2024-09-03T18:43:36Z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8DA435995C2143FBB37FF83293B6148A_12</vt:lpwstr>
  </property>
  <property fmtid="{D5CDD505-2E9C-101B-9397-08002B2CF9AE}" pid="3" name="KSOProductBuildVer">
    <vt:lpwstr>1049-12.2.0.17562</vt:lpwstr>
  </property>
</Properties>
</file>