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67" r:id="rId3"/>
    <p:sldId id="273" r:id="rId4"/>
    <p:sldId id="257" r:id="rId5"/>
    <p:sldId id="258" r:id="rId6"/>
    <p:sldId id="259" r:id="rId7"/>
    <p:sldId id="256" r:id="rId8"/>
    <p:sldId id="261" r:id="rId9"/>
    <p:sldId id="268" r:id="rId10"/>
    <p:sldId id="269" r:id="rId11"/>
    <p:sldId id="264" r:id="rId13"/>
    <p:sldId id="275" r:id="rId14"/>
    <p:sldId id="265" r:id="rId15"/>
    <p:sldId id="288" r:id="rId16"/>
    <p:sldId id="272" r:id="rId17"/>
    <p:sldId id="274" r:id="rId18"/>
    <p:sldId id="276" r:id="rId19"/>
    <p:sldId id="266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5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CC00CC"/>
    <a:srgbClr val="FF3399"/>
    <a:srgbClr val="FF0000"/>
    <a:srgbClr val="E92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8" autoAdjust="0"/>
    <p:restoredTop sz="94343" autoAdjust="0"/>
  </p:normalViewPr>
  <p:slideViewPr>
    <p:cSldViewPr showGuides="1">
      <p:cViewPr varScale="1">
        <p:scale>
          <a:sx n="69" d="100"/>
          <a:sy n="69" d="100"/>
        </p:scale>
        <p:origin x="1398" y="66"/>
      </p:cViewPr>
      <p:guideLst>
        <p:guide orient="horz" pos="2160"/>
        <p:guide pos="2858"/>
      </p:guideLst>
    </p:cSldViewPr>
  </p:slideViewPr>
  <p:outlineViewPr>
    <p:cViewPr>
      <p:scale>
        <a:sx n="33" d="100"/>
        <a:sy n="33" d="100"/>
      </p:scale>
      <p:origin x="0" y="-155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02B22-A28E-49AD-B0D9-D7E5BD856801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C46E5-BD33-4C4A-A3DC-64DC886655B6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C46E5-BD33-4C4A-A3DC-64DC886655B6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3ADEF-47CB-4160-91A0-EE515F9DF107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05CE3-DC3A-449F-837E-655DB7966FC6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1C2BC-4D14-44FF-B222-53F6134F3F6F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0B3F9-3498-4AF1-84C0-85E593030741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7172F-8F22-41D7-A40C-1559BD6E13E6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2CBA6-325C-48E7-83B2-7D3EA28C058D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522000" y="1153054"/>
            <a:ext cx="8100000" cy="594000"/>
          </a:xfrm>
        </p:spPr>
        <p:txBody>
          <a:bodyPr lIns="0" tIns="0" rIns="0" bIns="0"/>
          <a:lstStyle>
            <a:lvl1pPr algn="ctr" fontAlgn="base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7559A-0E9B-4950-AEAC-989B7EE3B2DE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D00D8-9144-4505-A42C-3A34ECC40472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9E8FA-618A-4361-8C59-6F5D252034DF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DEAED-617D-4C4A-B6B3-FA686F285DF2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D3AA1-DA12-4747-AF27-18263976ADBB}" type="datetimeFigureOut">
              <a:rPr lang="ru-RU"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CD857-112A-4798-9418-E0BF038B4CE2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48FD5-04E3-489B-BF47-36CA2713A712}" type="datetimeFigureOut">
              <a:rPr lang="ru-RU"/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97FF7-6829-4BB1-A28A-05E2AB4AFA6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4BAFC-2F31-4B2A-A4A4-328F87CDEC36}" type="datetimeFigureOut">
              <a:rPr lang="ru-RU"/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AE02A-6004-4A42-BA64-A5B55DFC09A2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325FB-4FA1-4246-9100-5FA280C35919}" type="datetimeFigureOut">
              <a:rPr lang="ru-RU"/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AE844-0F7A-4FE4-821C-9B2B6978ED47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293D6-BFF2-4F99-A968-264BFADA1599}" type="datetimeFigureOut">
              <a:rPr lang="ru-RU"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F3C69-502F-47D4-86C7-9FFFD3C00F30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7E98-6D26-47EC-9CCB-CBEB914404E0}" type="datetimeFigureOut">
              <a:rPr lang="ru-RU"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44529-A466-4F76-B642-0B1B5C1FC0CB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smtClean="0"/>
              <a:t>Образец заголовка</a:t>
            </a:r>
            <a:endParaRPr lang="ru-RU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DDD14D-E9A8-4F2C-B40F-75CAA4A9FC2E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4A8356-DF7F-43FB-8CB9-989E402E1799}" type="slidenum">
              <a:rPr lang="ru-RU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jpe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12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image" Target="../media/image12.jpeg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9.jpeg"/><Relationship Id="rId7" Type="http://schemas.openxmlformats.org/officeDocument/2006/relationships/image" Target="../media/image18.jpeg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1" descr="музыкальный 15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9552" y="404664"/>
            <a:ext cx="8208912" cy="609397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МБДОУ «Алёнушка» с.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Фёдоровка</a:t>
            </a:r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«Инновационные методики</a:t>
            </a:r>
            <a:endParaRPr lang="ru-RU" sz="3600" b="1" dirty="0" smtClean="0">
              <a:ln w="11430"/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в музыкально-коррекционной работе</a:t>
            </a:r>
            <a:endParaRPr lang="ru-RU" sz="3600" b="1" dirty="0" smtClean="0">
              <a:ln w="11430"/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с детьми с ОВЗ»</a:t>
            </a:r>
            <a:endParaRPr lang="ru-RU" sz="3600" b="1" dirty="0" smtClean="0">
              <a:ln w="11430"/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Подготовил:</a:t>
            </a:r>
            <a:endParaRPr lang="ru-RU" sz="1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Музыкальный родитель</a:t>
            </a: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Акользина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З.А.</a:t>
            </a: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                                                         </a:t>
            </a: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                             Август 2024</a:t>
            </a: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1" descr="музыкальный 15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7187"/>
            <a:ext cx="7329488" cy="31289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Комплект инструментов 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Карла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Орфа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Карл </a:t>
            </a:r>
            <a:r>
              <a:rPr lang="ru-RU" sz="2400" b="1" dirty="0">
                <a:solidFill>
                  <a:srgbClr val="C00000"/>
                </a:solidFill>
              </a:rPr>
              <a:t>Орф создал для музыкального </a:t>
            </a:r>
            <a:r>
              <a:rPr lang="ru-RU" sz="2400" b="1" dirty="0" smtClean="0">
                <a:solidFill>
                  <a:srgbClr val="C00000"/>
                </a:solidFill>
              </a:rPr>
              <a:t>воспитания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>
                <a:solidFill>
                  <a:srgbClr val="C00000"/>
                </a:solidFill>
              </a:rPr>
              <a:t>детей специальный комплект инструментов, называемый обычно «</a:t>
            </a:r>
            <a:r>
              <a:rPr lang="ru-RU" sz="2400" b="1" dirty="0" err="1">
                <a:solidFill>
                  <a:srgbClr val="C00000"/>
                </a:solidFill>
              </a:rPr>
              <a:t>Орфофский</a:t>
            </a:r>
            <a:r>
              <a:rPr lang="ru-RU" sz="2400" b="1" dirty="0">
                <a:solidFill>
                  <a:srgbClr val="C00000"/>
                </a:solidFill>
              </a:rPr>
              <a:t> набор</a:t>
            </a:r>
            <a:r>
              <a:rPr lang="ru-RU" sz="2400" b="1" dirty="0" smtClean="0">
                <a:solidFill>
                  <a:srgbClr val="C00000"/>
                </a:solidFill>
              </a:rPr>
              <a:t>» - шумовые, ударные, инструменты, </a:t>
            </a:r>
            <a:r>
              <a:rPr lang="ru-RU" sz="2400" b="1" dirty="0" err="1" smtClean="0">
                <a:solidFill>
                  <a:srgbClr val="C00000"/>
                </a:solidFill>
              </a:rPr>
              <a:t>металофон</a:t>
            </a:r>
            <a:r>
              <a:rPr lang="ru-RU" sz="2400" b="1" dirty="0" smtClean="0">
                <a:solidFill>
                  <a:srgbClr val="C00000"/>
                </a:solidFill>
              </a:rPr>
              <a:t>, ксилофон.</a:t>
            </a:r>
            <a:br>
              <a:rPr lang="ru-RU" sz="2400" b="1" dirty="0">
                <a:solidFill>
                  <a:srgbClr val="C00000"/>
                </a:solidFill>
              </a:rPr>
            </a:br>
            <a:br>
              <a:rPr lang="ru-RU" sz="1800" b="1" dirty="0">
                <a:solidFill>
                  <a:srgbClr val="C00000"/>
                </a:solidFill>
              </a:rPr>
            </a:b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20483" name="Рисунок 7" descr="28.03.2013 17-08-45_003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9851" y="4097502"/>
            <a:ext cx="1745574" cy="1368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10" descr="34201_2a9bb00bfaf1572e26123dbe588ba507.jp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5656" y="5087897"/>
            <a:ext cx="2199929" cy="146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Рисунок 11" descr="unnamed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338" y="2969067"/>
            <a:ext cx="2454006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Рисунок 12" descr="b2a2f6f94693dbb3b8f56012844fbf97-quality_70Xresize_1Xallow_enlarge_0Xw_700Xh_0 — копия — копия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6260" y="3084334"/>
            <a:ext cx="2180812" cy="1697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284984"/>
            <a:ext cx="3070656" cy="230299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1" descr="музыкальный 15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Заголовок 2"/>
          <p:cNvSpPr>
            <a:spLocks noGrp="1"/>
          </p:cNvSpPr>
          <p:nvPr>
            <p:ph type="ctrTitle"/>
          </p:nvPr>
        </p:nvSpPr>
        <p:spPr>
          <a:xfrm>
            <a:off x="214313" y="0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Шумовой оркестр «Березка»</a:t>
            </a:r>
            <a:endParaRPr lang="ru-RU" b="1" dirty="0" smtClean="0">
              <a:solidFill>
                <a:srgbClr val="C00000"/>
              </a:solidFill>
            </a:endParaRPr>
          </a:p>
        </p:txBody>
      </p:sp>
      <p:sp>
        <p:nvSpPr>
          <p:cNvPr id="21507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000124" y="2060848"/>
            <a:ext cx="3931915" cy="864096"/>
          </a:xfrm>
        </p:spPr>
        <p:txBody>
          <a:bodyPr/>
          <a:lstStyle/>
          <a:p>
            <a:pPr algn="l"/>
            <a:endParaRPr lang="ru-RU" sz="2800" b="1" i="1" dirty="0" smtClean="0">
              <a:solidFill>
                <a:srgbClr val="FF33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32829"/>
            <a:ext cx="5579457" cy="35000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532829"/>
            <a:ext cx="2611465" cy="363670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1" descr="музыкальный 15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Заголовок 2"/>
          <p:cNvSpPr>
            <a:spLocks noGrp="1"/>
          </p:cNvSpPr>
          <p:nvPr>
            <p:ph type="ctrTitle"/>
          </p:nvPr>
        </p:nvSpPr>
        <p:spPr>
          <a:xfrm>
            <a:off x="214313" y="0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«</a:t>
            </a:r>
            <a:r>
              <a:rPr lang="ru-RU" b="1" dirty="0" err="1" smtClean="0">
                <a:solidFill>
                  <a:srgbClr val="C00000"/>
                </a:solidFill>
              </a:rPr>
              <a:t>Цветотерапия</a:t>
            </a:r>
            <a:r>
              <a:rPr lang="ru-RU" b="1" dirty="0" smtClean="0">
                <a:solidFill>
                  <a:srgbClr val="C00000"/>
                </a:solidFill>
              </a:rPr>
              <a:t>»</a:t>
            </a:r>
            <a:endParaRPr lang="ru-RU" b="1" dirty="0" smtClean="0">
              <a:solidFill>
                <a:srgbClr val="C00000"/>
              </a:solidFill>
            </a:endParaRPr>
          </a:p>
        </p:txBody>
      </p:sp>
      <p:sp>
        <p:nvSpPr>
          <p:cNvPr id="21507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000125" y="1357313"/>
            <a:ext cx="7500938" cy="4071937"/>
          </a:xfrm>
        </p:spPr>
        <p:txBody>
          <a:bodyPr/>
          <a:lstStyle/>
          <a:p>
            <a:pPr algn="l"/>
            <a:r>
              <a:rPr lang="ru-RU" sz="2800" b="1" i="1" dirty="0" smtClean="0">
                <a:solidFill>
                  <a:srgbClr val="CC00CC"/>
                </a:solidFill>
              </a:rPr>
              <a:t>Орф-педагогика отлично сочетается с технологией ЦВЕТОТЕРАПИИ, так как период дошкольного детства является так же периодом интенсивного сенсорного развития детей.</a:t>
            </a:r>
            <a:endParaRPr lang="ru-RU" sz="2800" b="1" i="1" dirty="0" smtClean="0">
              <a:solidFill>
                <a:srgbClr val="CC00CC"/>
              </a:solidFill>
            </a:endParaRPr>
          </a:p>
          <a:p>
            <a:r>
              <a:rPr lang="ru-RU" sz="2800" b="1" i="1" dirty="0" smtClean="0">
                <a:solidFill>
                  <a:srgbClr val="FF3300"/>
                </a:solidFill>
              </a:rPr>
              <a:t>Игра «Раскрась мелодию»</a:t>
            </a:r>
            <a:endParaRPr lang="ru-RU" sz="2800" b="1" i="1" dirty="0" smtClean="0">
              <a:solidFill>
                <a:srgbClr val="FF33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1"/>
          <a:stretch>
            <a:fillRect/>
          </a:stretch>
        </p:blipFill>
        <p:spPr>
          <a:xfrm>
            <a:off x="1691680" y="4209203"/>
            <a:ext cx="4104456" cy="244009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771073" y="1571042"/>
            <a:ext cx="3767614" cy="882122"/>
          </a:xfrm>
        </p:spPr>
        <p:txBody>
          <a:bodyPr wrap="square" lIns="0" tIns="0" rIns="0" bIns="0" anchor="b">
            <a:normAutofit/>
          </a:bodyPr>
          <a:lstStyle/>
          <a:p>
            <a:pPr algn="l"/>
            <a:r>
              <a:rPr lang="en-US" spc="0" dirty="0">
                <a:latin typeface="+mj-lt"/>
              </a:rPr>
              <a:t>«Цветотерапия»</a:t>
            </a:r>
            <a:endParaRPr lang="en-US" spc="0" dirty="0">
              <a:latin typeface="+mj-lt"/>
            </a:endParaRPr>
          </a:p>
        </p:txBody>
      </p:sp>
      <p:sp>
        <p:nvSpPr>
          <p:cNvPr id="4" name="矩形 3"/>
          <p:cNvSpPr>
            <a:spLocks noChangeAspect="1"/>
          </p:cNvSpPr>
          <p:nvPr>
            <p:custDataLst>
              <p:tags r:id="rId2"/>
            </p:custDataLst>
          </p:nvPr>
        </p:nvSpPr>
        <p:spPr>
          <a:xfrm rot="2700000">
            <a:off x="1082228" y="2233800"/>
            <a:ext cx="2619000" cy="2619000"/>
          </a:xfrm>
          <a:prstGeom prst="rect">
            <a:avLst/>
          </a:prstGeom>
          <a:noFill/>
          <a:ln w="9525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1066324" y="2222183"/>
            <a:ext cx="2650808" cy="2650808"/>
          </a:xfrm>
          <a:custGeom>
            <a:avLst/>
            <a:gdLst>
              <a:gd name="connsiteX0" fmla="*/ 0 w 3534410"/>
              <a:gd name="connsiteY0" fmla="*/ 0 h 3534410"/>
              <a:gd name="connsiteX1" fmla="*/ 3534410 w 3534410"/>
              <a:gd name="connsiteY1" fmla="*/ 0 h 3534410"/>
              <a:gd name="connsiteX2" fmla="*/ 3534410 w 3534410"/>
              <a:gd name="connsiteY2" fmla="*/ 3534410 h 3534410"/>
              <a:gd name="connsiteX3" fmla="*/ 0 w 3534410"/>
              <a:gd name="connsiteY3" fmla="*/ 3534410 h 3534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4410" h="3534410">
                <a:moveTo>
                  <a:pt x="0" y="0"/>
                </a:moveTo>
                <a:lnTo>
                  <a:pt x="3534410" y="0"/>
                </a:lnTo>
                <a:lnTo>
                  <a:pt x="3534410" y="3534410"/>
                </a:lnTo>
                <a:lnTo>
                  <a:pt x="0" y="353441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1">
                <a:alpha val="50000"/>
              </a:schemeClr>
            </a:solidFill>
          </a:ln>
        </p:spPr>
      </p:pic>
      <p:sp>
        <p:nvSpPr>
          <p:cNvPr id="5" name="矩形 4"/>
          <p:cNvSpPr/>
          <p:nvPr>
            <p:custDataLst>
              <p:tags r:id="rId5"/>
            </p:custDataLst>
          </p:nvPr>
        </p:nvSpPr>
        <p:spPr>
          <a:xfrm>
            <a:off x="4768520" y="2634408"/>
            <a:ext cx="3780342" cy="2286414"/>
          </a:xfrm>
          <a:prstGeom prst="rect">
            <a:avLst/>
          </a:prstGeom>
          <a:ln>
            <a:noFill/>
            <a:prstDash val="sysDash"/>
          </a:ln>
        </p:spPr>
        <p:txBody>
          <a:bodyPr vert="horz" wrap="square" lIns="0" tIns="0" rIns="0" bIns="0" rtlCol="0" anchor="ctr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Орф-педагогика отлично сочетается с технологией ЦВЕТОТЕРАПИИ, так как период дошкольного детства является так же периодом интенсивного сенсорного развития детей.</a:t>
            </a:r>
            <a:endParaRPr lang="en-US" sz="135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1" descr="музыкальный 15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35559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Заголовок 2"/>
          <p:cNvSpPr>
            <a:spLocks noGrp="1"/>
          </p:cNvSpPr>
          <p:nvPr>
            <p:ph type="ctrTitle"/>
          </p:nvPr>
        </p:nvSpPr>
        <p:spPr>
          <a:xfrm>
            <a:off x="214313" y="0"/>
            <a:ext cx="7772400" cy="1470025"/>
          </a:xfrm>
        </p:spPr>
        <p:txBody>
          <a:bodyPr/>
          <a:lstStyle/>
          <a:p>
            <a:br>
              <a:rPr lang="ru-RU" b="1" dirty="0" smtClean="0">
                <a:solidFill>
                  <a:srgbClr val="C00000"/>
                </a:solidFill>
              </a:rPr>
            </a:br>
            <a:br>
              <a:rPr lang="ru-RU" b="1" dirty="0">
                <a:solidFill>
                  <a:srgbClr val="C00000"/>
                </a:solidFill>
              </a:rPr>
            </a:br>
            <a:endParaRPr lang="ru-RU" b="1" dirty="0" smtClean="0">
              <a:solidFill>
                <a:srgbClr val="C00000"/>
              </a:solidFill>
            </a:endParaRPr>
          </a:p>
        </p:txBody>
      </p:sp>
      <p:sp>
        <p:nvSpPr>
          <p:cNvPr id="21507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71600" y="764704"/>
            <a:ext cx="7500938" cy="5040560"/>
          </a:xfrm>
        </p:spPr>
        <p:txBody>
          <a:bodyPr/>
          <a:lstStyle/>
          <a:p>
            <a:pPr algn="l"/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</a:rPr>
              <a:t>В Орф-педагогике в качестве музыкальных инструментов используются практически любые предметы (шары, ленты, ткани, палочки, веревочки, бумага, стаканы, тарелки, флажки, обручи, ведерки)</a:t>
            </a:r>
            <a:endParaRPr lang="ru-RU" sz="2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</a:rPr>
              <a:t>Использование нестандартного оборудования в качестве музыкальных инструментов развивает базовый компонент музыкальности детей –  метроритмическое чувство</a:t>
            </a:r>
            <a:endParaRPr lang="ru-RU" sz="2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endParaRPr lang="ru-RU" sz="2800" b="1" i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1" descr="музыкальный 15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35559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Заголовок 2"/>
          <p:cNvSpPr>
            <a:spLocks noGrp="1"/>
          </p:cNvSpPr>
          <p:nvPr>
            <p:ph type="ctrTitle"/>
          </p:nvPr>
        </p:nvSpPr>
        <p:spPr>
          <a:xfrm>
            <a:off x="214313" y="0"/>
            <a:ext cx="7772400" cy="1470025"/>
          </a:xfrm>
        </p:spPr>
        <p:txBody>
          <a:bodyPr/>
          <a:lstStyle/>
          <a:p>
            <a:br>
              <a:rPr lang="ru-RU" b="1" dirty="0" smtClean="0">
                <a:solidFill>
                  <a:srgbClr val="C00000"/>
                </a:solidFill>
              </a:rPr>
            </a:br>
            <a:br>
              <a:rPr lang="ru-RU" b="1" dirty="0">
                <a:solidFill>
                  <a:srgbClr val="C00000"/>
                </a:solidFill>
              </a:rPr>
            </a:br>
            <a:endParaRPr lang="ru-RU" b="1" dirty="0" smtClean="0">
              <a:solidFill>
                <a:srgbClr val="C00000"/>
              </a:solidFill>
            </a:endParaRPr>
          </a:p>
        </p:txBody>
      </p:sp>
      <p:sp>
        <p:nvSpPr>
          <p:cNvPr id="21507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71600" y="764704"/>
            <a:ext cx="7500938" cy="5040560"/>
          </a:xfrm>
        </p:spPr>
        <p:txBody>
          <a:bodyPr/>
          <a:lstStyle/>
          <a:p>
            <a:r>
              <a:rPr lang="ru-RU" sz="1600" b="1" i="1" dirty="0" smtClean="0">
                <a:solidFill>
                  <a:srgbClr val="FF0000"/>
                </a:solidFill>
              </a:rPr>
              <a:t>«СКАЗКИ – ШУМЕЛКИ»</a:t>
            </a:r>
            <a:endParaRPr lang="ru-RU" sz="1600" b="1" i="1" dirty="0" smtClean="0">
              <a:solidFill>
                <a:srgbClr val="FF0000"/>
              </a:solidFill>
            </a:endParaRPr>
          </a:p>
          <a:p>
            <a:pPr algn="l"/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</a:rPr>
              <a:t>- Реализации </a:t>
            </a:r>
            <a:r>
              <a:rPr lang="ru-RU" sz="1600" b="1" i="1" dirty="0">
                <a:solidFill>
                  <a:schemeClr val="accent3">
                    <a:lumMod val="50000"/>
                  </a:schemeClr>
                </a:solidFill>
              </a:rPr>
              <a:t>представлений ребёнка о шумах, звуках, ритмах в игровом сказочном оформлении, что всегда сопровождается положительными эмоциями;</a:t>
            </a:r>
            <a:endParaRPr lang="ru-RU" sz="16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</a:rPr>
              <a:t>- Звукоподражание </a:t>
            </a:r>
            <a:r>
              <a:rPr lang="ru-RU" sz="1600" b="1" i="1" dirty="0">
                <a:solidFill>
                  <a:schemeClr val="accent3">
                    <a:lumMod val="50000"/>
                  </a:schemeClr>
                </a:solidFill>
              </a:rPr>
              <a:t>на различных шумовых и детских инструментах различными способами, с различной громкостью и оттенками способствует развитию творческой фантазии;</a:t>
            </a:r>
            <a:endParaRPr lang="ru-RU" sz="16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</a:rPr>
              <a:t>- Совместное </a:t>
            </a:r>
            <a:r>
              <a:rPr lang="ru-RU" sz="1600" b="1" i="1" dirty="0" err="1">
                <a:solidFill>
                  <a:schemeClr val="accent3">
                    <a:lumMod val="50000"/>
                  </a:schemeClr>
                </a:solidFill>
              </a:rPr>
              <a:t>музицирование</a:t>
            </a:r>
            <a:r>
              <a:rPr lang="ru-RU" sz="1600" b="1" i="1" dirty="0">
                <a:solidFill>
                  <a:schemeClr val="accent3">
                    <a:lumMod val="50000"/>
                  </a:schemeClr>
                </a:solidFill>
              </a:rPr>
              <a:t> и игровая деятельность взрослого и детей формирует навыки общения;</a:t>
            </a:r>
            <a:endParaRPr lang="ru-RU" sz="16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</a:rPr>
              <a:t>- Развивается </a:t>
            </a:r>
            <a:r>
              <a:rPr lang="ru-RU" sz="1600" b="1" i="1" dirty="0">
                <a:solidFill>
                  <a:schemeClr val="accent3">
                    <a:lumMod val="50000"/>
                  </a:schemeClr>
                </a:solidFill>
              </a:rPr>
              <a:t>слуховая память, дети учатся внимательно слушать и быстро реагировать на отдельные слова песен и сказок;</a:t>
            </a:r>
            <a:endParaRPr lang="ru-RU" sz="16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</a:rPr>
              <a:t>- Развивается </a:t>
            </a:r>
            <a:r>
              <a:rPr lang="ru-RU" sz="1600" b="1" i="1" dirty="0">
                <a:solidFill>
                  <a:schemeClr val="accent3">
                    <a:lumMod val="50000"/>
                  </a:schemeClr>
                </a:solidFill>
              </a:rPr>
              <a:t>слух детей, они различают даже небольшие оттенки звучания: громкости, продолжительности, высоты, тембра, акценты и ритмы;</a:t>
            </a:r>
            <a:endParaRPr lang="ru-RU" sz="16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</a:rPr>
              <a:t>- Формируются </a:t>
            </a:r>
            <a:r>
              <a:rPr lang="ru-RU" sz="1600" b="1" i="1" dirty="0">
                <a:solidFill>
                  <a:schemeClr val="accent3">
                    <a:lumMod val="50000"/>
                  </a:schemeClr>
                </a:solidFill>
              </a:rPr>
              <a:t>навыки сотрудничества и сотворчества;</a:t>
            </a:r>
            <a:endParaRPr lang="ru-RU" sz="16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</a:rPr>
              <a:t>- Развиваются </a:t>
            </a:r>
            <a:r>
              <a:rPr lang="ru-RU" sz="1600" b="1" i="1" dirty="0">
                <a:solidFill>
                  <a:schemeClr val="accent3">
                    <a:lumMod val="50000"/>
                  </a:schemeClr>
                </a:solidFill>
              </a:rPr>
              <a:t>концентрация внимания и выдержка;</a:t>
            </a:r>
            <a:endParaRPr lang="ru-RU" sz="16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 algn="l">
              <a:buFontTx/>
              <a:buChar char="-"/>
            </a:pPr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</a:rPr>
              <a:t>Звукоподражание </a:t>
            </a:r>
            <a:r>
              <a:rPr lang="ru-RU" sz="1600" b="1" i="1" dirty="0">
                <a:solidFill>
                  <a:schemeClr val="accent3">
                    <a:lumMod val="50000"/>
                  </a:schemeClr>
                </a:solidFill>
              </a:rPr>
              <a:t>на шумовых и детских инструментах развивает мелкую моторику у малышей, они овладевают различными приемами извлечения </a:t>
            </a:r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</a:rPr>
              <a:t>   </a:t>
            </a:r>
            <a:endParaRPr lang="ru-RU" sz="1600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 algn="l">
              <a:buFontTx/>
              <a:buChar char="-"/>
            </a:pPr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</a:rPr>
              <a:t>звуков</a:t>
            </a:r>
            <a:r>
              <a:rPr lang="ru-RU" sz="1600" b="1" i="1" dirty="0">
                <a:solidFill>
                  <a:schemeClr val="accent3">
                    <a:lumMod val="50000"/>
                  </a:schemeClr>
                </a:solidFill>
              </a:rPr>
              <a:t>;</a:t>
            </a:r>
            <a:endParaRPr lang="ru-RU" sz="16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endParaRPr lang="ru-RU" sz="2800" b="1" i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1" descr="музыкальный 15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35559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Заголовок 2"/>
          <p:cNvSpPr>
            <a:spLocks noGrp="1"/>
          </p:cNvSpPr>
          <p:nvPr>
            <p:ph type="ctrTitle"/>
          </p:nvPr>
        </p:nvSpPr>
        <p:spPr>
          <a:xfrm>
            <a:off x="214313" y="0"/>
            <a:ext cx="7772400" cy="1470025"/>
          </a:xfrm>
        </p:spPr>
        <p:txBody>
          <a:bodyPr/>
          <a:lstStyle/>
          <a:p>
            <a:br>
              <a:rPr lang="ru-RU" b="1" dirty="0" smtClean="0">
                <a:solidFill>
                  <a:srgbClr val="C00000"/>
                </a:solidFill>
              </a:rPr>
            </a:br>
            <a:br>
              <a:rPr lang="ru-RU" b="1" dirty="0">
                <a:solidFill>
                  <a:srgbClr val="C00000"/>
                </a:solidFill>
              </a:rPr>
            </a:br>
            <a:endParaRPr lang="ru-RU" b="1" dirty="0" smtClean="0">
              <a:solidFill>
                <a:srgbClr val="C00000"/>
              </a:solidFill>
            </a:endParaRPr>
          </a:p>
        </p:txBody>
      </p:sp>
      <p:sp>
        <p:nvSpPr>
          <p:cNvPr id="21507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71600" y="2060848"/>
            <a:ext cx="2304256" cy="936104"/>
          </a:xfrm>
        </p:spPr>
        <p:txBody>
          <a:bodyPr/>
          <a:lstStyle/>
          <a:p>
            <a:pPr algn="l"/>
            <a:endParaRPr lang="ru-RU" sz="2800" b="1" i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75" y="181902"/>
            <a:ext cx="3083311" cy="23124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197" y="1990335"/>
            <a:ext cx="2990488" cy="22428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234" y="86294"/>
            <a:ext cx="2939819" cy="22048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889" y="2685991"/>
            <a:ext cx="2907938" cy="29079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7" y="2639080"/>
            <a:ext cx="3233936" cy="18190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834" y="4442152"/>
            <a:ext cx="2621214" cy="19659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77" y="4510970"/>
            <a:ext cx="1995620" cy="199562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1" descr="музыкальный 15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00100" y="714356"/>
            <a:ext cx="672190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Спасибо за просмотр.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7" name="Рисунок 6" descr="muzykalnoe-tvorchestvo-detej-s-samodelnymi-muzykalnymi-instrumentami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1785926"/>
            <a:ext cx="4314835" cy="421756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1" descr="музыкальный 15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9552" y="404664"/>
            <a:ext cx="8208912" cy="470898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400" b="1" i="0" u="none" strike="noStrike" kern="1200" cap="none" spc="0" normalizeH="0" baseline="0" noProof="0" dirty="0" smtClean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400" b="1" i="0" u="none" strike="noStrike" kern="1200" cap="none" spc="0" normalizeH="0" baseline="0" noProof="0" dirty="0" smtClean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400" b="1" i="0" u="none" strike="noStrike" kern="1200" cap="none" spc="0" normalizeH="0" baseline="0" noProof="0" dirty="0" smtClean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libri" panose="020F0502020204030204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«Кем бы ни стал в дальнейшем ребёнок – </a:t>
            </a:r>
            <a:endParaRPr lang="ru-RU" sz="2400" b="1" i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музыкантом </a:t>
            </a:r>
            <a:r>
              <a:rPr lang="ru-RU" sz="2400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или врачом, </a:t>
            </a:r>
            <a:r>
              <a:rPr lang="ru-RU" sz="24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учёным </a:t>
            </a:r>
            <a:r>
              <a:rPr lang="ru-RU" sz="2400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или рабочим</a:t>
            </a:r>
            <a:r>
              <a:rPr lang="ru-RU" sz="24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400" b="1" i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педагогов воспитывать в нем творческое начало, </a:t>
            </a:r>
            <a:endParaRPr lang="ru-RU" sz="2400" b="1" i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творческое </a:t>
            </a:r>
            <a:r>
              <a:rPr lang="ru-RU" sz="2400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мышление…</a:t>
            </a:r>
            <a:endParaRPr lang="ru-RU" sz="2400" b="1" i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Привитие желания и умение творить скажутся в любой сфере будущей деятельности ребенка</a:t>
            </a:r>
            <a:r>
              <a:rPr lang="ru-RU" sz="24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400" b="1" i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anose="020F0502020204030204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anose="020F0502020204030204"/>
            </a:endParaRPr>
          </a:p>
          <a:p>
            <a:pPr lvl="0"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/>
              </a:rPr>
              <a:t>Карл Орф </a:t>
            </a:r>
            <a:endParaRPr kumimoji="0" lang="ru-RU" sz="2000" b="1" i="0" u="none" strike="noStrike" kern="1200" cap="none" spc="0" normalizeH="0" baseline="0" noProof="0" dirty="0" smtClean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1" descr="музыкальный 15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836613"/>
            <a:ext cx="2952750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Прямоугольник 4"/>
          <p:cNvSpPr>
            <a:spLocks noChangeArrowheads="1"/>
          </p:cNvSpPr>
          <p:nvPr/>
        </p:nvSpPr>
        <p:spPr bwMode="auto">
          <a:xfrm>
            <a:off x="4143375" y="1428750"/>
            <a:ext cx="4214813" cy="3232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Карл Орф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немецкий композитор, основатель музыкально-педагогической системы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Шульверк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Музыка для детей».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1" descr="музыкальный 15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b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9" y="571480"/>
            <a:ext cx="5872622" cy="32861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363" name="Прямоугольник 3"/>
          <p:cNvSpPr>
            <a:spLocks noChangeArrowheads="1"/>
          </p:cNvSpPr>
          <p:nvPr/>
        </p:nvSpPr>
        <p:spPr bwMode="auto">
          <a:xfrm>
            <a:off x="1143000" y="4214813"/>
            <a:ext cx="7072313" cy="15700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«Шульверк»,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(это пятитомная антология музыки для детей.) Она собрана и обработана 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Орфом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 для пения и танцев с аккомпанементом ансамбля орфовских инструментов. </a:t>
            </a:r>
            <a:endParaRPr 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1" descr="музыкальный 15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642938"/>
            <a:ext cx="7115175" cy="7747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Прогрессивные идеи К. </a:t>
            </a:r>
            <a:r>
              <a:rPr lang="ru-RU" b="1" dirty="0" err="1" smtClean="0"/>
              <a:t>Орфа</a:t>
            </a:r>
            <a:r>
              <a:rPr lang="ru-RU" b="1" dirty="0" smtClean="0"/>
              <a:t>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28625" y="1214438"/>
            <a:ext cx="8229600" cy="4525962"/>
          </a:xfrm>
        </p:spPr>
        <p:txBody>
          <a:bodyPr rtlCol="0">
            <a:normAutofit lnSpcReduction="10000"/>
          </a:bodyPr>
          <a:lstStyle/>
          <a:p>
            <a:pPr algn="r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 smtClean="0"/>
              <a:t>                                            </a:t>
            </a:r>
            <a:endParaRPr lang="ru-RU" sz="2400" dirty="0" smtClean="0"/>
          </a:p>
          <a:p>
            <a:pPr algn="r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Всеобщее музыкально-творческое                                                                      развитие;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Детское музыкальное творчество                                                     как метод активного музыкального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развития и становления творческой личности;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Связь детского музыкального творчества с импровизаторскими традициями народного                                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музицирования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  <p:pic>
        <p:nvPicPr>
          <p:cNvPr id="10" name="Рисунок 9" descr="Без назван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357298"/>
            <a:ext cx="2452226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узыкальный 15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1071538" y="2428868"/>
            <a:ext cx="5500726" cy="9144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/>
                </a:solidFill>
              </a:rPr>
              <a:t>Речь (или пение)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3643314"/>
            <a:ext cx="5572164" cy="9144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/>
                </a:solidFill>
              </a:rPr>
              <a:t>Движение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4929198"/>
            <a:ext cx="5643602" cy="914400"/>
          </a:xfrm>
          <a:prstGeom prst="rect">
            <a:avLst/>
          </a:prstGeom>
          <a:solidFill>
            <a:srgbClr val="E923E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>
                <a:solidFill>
                  <a:schemeClr val="tx1"/>
                </a:solidFill>
              </a:rPr>
              <a:t>Музицирование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285728"/>
            <a:ext cx="6572296" cy="1500198"/>
          </a:xfrm>
          <a:prstGeom prst="rect">
            <a:avLst/>
          </a:prstGeom>
          <a:ln w="76200"/>
          <a:effectLst>
            <a:glow rad="228600">
              <a:schemeClr val="accent2">
                <a:satMod val="175000"/>
                <a:alpha val="40000"/>
              </a:schemeClr>
            </a:glow>
            <a:softEdge rad="12700"/>
          </a:effectLst>
          <a:scene3d>
            <a:camera prst="perspectiveFront"/>
            <a:lightRig rig="threePt" dir="t"/>
          </a:scene3d>
          <a:sp3d>
            <a:bevelT prst="slop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</a:rPr>
              <a:t>Основные составляющие Орф педагогики.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1" descr="музыкальный 15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Новые формы работы:</a:t>
            </a:r>
            <a:endParaRPr lang="ru-RU" b="1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857250" y="1285875"/>
            <a:ext cx="7358063" cy="50006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Развитие чувства ритма</a:t>
            </a:r>
            <a:endParaRPr lang="ru-RU" sz="3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57250" y="2786063"/>
            <a:ext cx="7358063" cy="50006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err="1"/>
              <a:t>Музицирование</a:t>
            </a:r>
            <a:endParaRPr lang="ru-RU" sz="3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57250" y="4286250"/>
            <a:ext cx="7358063" cy="50006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Танцевально-игровое творчество</a:t>
            </a:r>
            <a:endParaRPr lang="ru-RU" sz="3200" b="1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4286250" y="1785938"/>
            <a:ext cx="285750" cy="714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57250" y="1785938"/>
            <a:ext cx="2571750" cy="71437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Речевые игры с муз. сопровождением.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643563" y="1785938"/>
            <a:ext cx="2571750" cy="71437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Ритмические игры со звучащими жестами.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643563" y="3286125"/>
            <a:ext cx="2571750" cy="85725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Импровизационное </a:t>
            </a:r>
            <a:r>
              <a:rPr lang="ru-RU" dirty="0" err="1"/>
              <a:t>музицирование</a:t>
            </a:r>
            <a:r>
              <a:rPr lang="ru-RU" dirty="0"/>
              <a:t> в движении</a:t>
            </a:r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57250" y="3286125"/>
            <a:ext cx="2571750" cy="71437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Игры с музыкальными инструментами</a:t>
            </a:r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643563" y="4786313"/>
            <a:ext cx="2571750" cy="71437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Элементарный музыкальный театр.</a:t>
            </a:r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57250" y="4786313"/>
            <a:ext cx="2571750" cy="71437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Коммуникативные игры.</a:t>
            </a:r>
            <a:endParaRPr lang="ru-RU" dirty="0"/>
          </a:p>
        </p:txBody>
      </p:sp>
      <p:sp>
        <p:nvSpPr>
          <p:cNvPr id="23" name="Стрелка вниз 22"/>
          <p:cNvSpPr/>
          <p:nvPr/>
        </p:nvSpPr>
        <p:spPr>
          <a:xfrm>
            <a:off x="4357688" y="3286125"/>
            <a:ext cx="285750" cy="714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1" descr="музыкальный 15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35559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Заголовок 2"/>
          <p:cNvSpPr>
            <a:spLocks noGrp="1"/>
          </p:cNvSpPr>
          <p:nvPr>
            <p:ph type="ctrTitle"/>
          </p:nvPr>
        </p:nvSpPr>
        <p:spPr>
          <a:xfrm>
            <a:off x="214313" y="0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«Звучащие жесты»</a:t>
            </a:r>
            <a:endParaRPr lang="ru-RU" b="1" dirty="0" smtClean="0">
              <a:solidFill>
                <a:srgbClr val="C00000"/>
              </a:solidFill>
            </a:endParaRPr>
          </a:p>
        </p:txBody>
      </p:sp>
      <p:sp>
        <p:nvSpPr>
          <p:cNvPr id="21507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71600" y="1340768"/>
            <a:ext cx="7500938" cy="4071937"/>
          </a:xfrm>
        </p:spPr>
        <p:txBody>
          <a:bodyPr/>
          <a:lstStyle/>
          <a:p>
            <a:pPr algn="l"/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Такие игровые упражнения учат 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детей</a:t>
            </a:r>
            <a:endParaRPr lang="ru-RU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чувствовать темп</a:t>
            </a:r>
            <a:endParaRPr lang="ru-RU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выдерживать ритм</a:t>
            </a:r>
            <a:endParaRPr lang="ru-RU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координировать 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движение и 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слово</a:t>
            </a:r>
            <a:endParaRPr lang="ru-RU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развивают 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слуховое 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внимание, 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речевое дыхание и фонематический слух. </a:t>
            </a:r>
            <a:endParaRPr lang="ru-RU" b="1" i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1" descr="музыкальный 15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>
                <a:solidFill>
                  <a:srgbClr val="C00000"/>
                </a:solidFill>
              </a:rPr>
              <a:t>Ритмическое </a:t>
            </a:r>
            <a:r>
              <a:rPr lang="ru-RU" sz="1800" b="1" dirty="0" smtClean="0">
                <a:solidFill>
                  <a:srgbClr val="C00000"/>
                </a:solidFill>
              </a:rPr>
              <a:t>упражнение со «Звучащими </a:t>
            </a:r>
            <a:r>
              <a:rPr lang="ru-RU" sz="1800" b="1" dirty="0">
                <a:solidFill>
                  <a:srgbClr val="C00000"/>
                </a:solidFill>
              </a:rPr>
              <a:t>жестами» </a:t>
            </a:r>
            <a:br>
              <a:rPr lang="ru-RU" sz="18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«</a:t>
            </a:r>
            <a:r>
              <a:rPr lang="ru-RU" sz="3200" b="1" dirty="0">
                <a:solidFill>
                  <a:srgbClr val="C00000"/>
                </a:solidFill>
              </a:rPr>
              <a:t>Рукавичка»</a:t>
            </a:r>
            <a:endParaRPr lang="ru-RU" sz="3200" b="1" dirty="0" smtClean="0">
              <a:solidFill>
                <a:srgbClr val="C0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4785395"/>
          </a:xfrm>
        </p:spPr>
        <p:txBody>
          <a:bodyPr/>
          <a:lstStyle/>
          <a:p>
            <a:pPr marL="0" indent="0">
              <a:buNone/>
            </a:pPr>
            <a:r>
              <a:rPr lang="ru-RU" sz="1400" b="1" i="1" dirty="0" smtClean="0"/>
              <a:t>         Из-за </a:t>
            </a:r>
            <a:r>
              <a:rPr lang="ru-RU" sz="1400" b="1" i="1" dirty="0"/>
              <a:t>леса, из-за </a:t>
            </a:r>
            <a:r>
              <a:rPr lang="ru-RU" sz="1400" b="1" i="1" dirty="0" smtClean="0"/>
              <a:t>гор</a:t>
            </a:r>
            <a:endParaRPr lang="ru-RU" sz="1400" b="1" i="1" dirty="0" smtClean="0"/>
          </a:p>
          <a:p>
            <a:pPr marL="0" indent="0">
              <a:buNone/>
            </a:pPr>
            <a:r>
              <a:rPr lang="ru-RU" sz="1400" dirty="0" smtClean="0"/>
              <a:t> </a:t>
            </a:r>
            <a:r>
              <a:rPr lang="ru-RU" sz="1400" i="1" dirty="0" smtClean="0"/>
              <a:t>(притопы </a:t>
            </a:r>
            <a:r>
              <a:rPr lang="ru-RU" sz="1400" i="1" dirty="0"/>
              <a:t>всей стопой </a:t>
            </a:r>
            <a:r>
              <a:rPr lang="ru-RU" sz="1400" i="1" dirty="0" err="1" smtClean="0"/>
              <a:t>медлено</a:t>
            </a:r>
            <a:r>
              <a:rPr lang="ru-RU" sz="1400" i="1" dirty="0" smtClean="0"/>
              <a:t>)</a:t>
            </a:r>
            <a:endParaRPr lang="ru-RU" sz="1400" i="1" dirty="0"/>
          </a:p>
          <a:p>
            <a:pPr marL="0" indent="0">
              <a:buNone/>
            </a:pPr>
            <a:r>
              <a:rPr lang="ru-RU" sz="1400" dirty="0" smtClean="0"/>
              <a:t>        </a:t>
            </a:r>
            <a:r>
              <a:rPr lang="ru-RU" sz="1400" b="1" i="1" dirty="0" smtClean="0"/>
              <a:t>Топал </a:t>
            </a:r>
            <a:r>
              <a:rPr lang="ru-RU" sz="1400" b="1" i="1" dirty="0"/>
              <a:t>дедушка Егор.</a:t>
            </a:r>
            <a:endParaRPr lang="ru-RU" sz="1400" b="1" i="1" dirty="0"/>
          </a:p>
          <a:p>
            <a:pPr marL="0" indent="0">
              <a:buNone/>
            </a:pPr>
            <a:r>
              <a:rPr lang="ru-RU" sz="1400" b="1" dirty="0"/>
              <a:t> </a:t>
            </a:r>
            <a:r>
              <a:rPr lang="ru-RU" sz="1400" b="1" dirty="0" smtClean="0"/>
              <a:t>       Очень </a:t>
            </a:r>
            <a:r>
              <a:rPr lang="ru-RU" sz="1400" b="1" dirty="0"/>
              <a:t>он домой спешил </a:t>
            </a:r>
            <a:endParaRPr lang="ru-RU" sz="1400" b="1" dirty="0" smtClean="0"/>
          </a:p>
          <a:p>
            <a:pPr marL="0" indent="0">
              <a:buNone/>
            </a:pPr>
            <a:r>
              <a:rPr lang="ru-RU" sz="1400" i="1" dirty="0"/>
              <a:t>(</a:t>
            </a:r>
            <a:r>
              <a:rPr lang="ru-RU" sz="1400" i="1" dirty="0" smtClean="0"/>
              <a:t>быстрые </a:t>
            </a:r>
            <a:r>
              <a:rPr lang="ru-RU" sz="1400" i="1" dirty="0"/>
              <a:t>притопы </a:t>
            </a:r>
            <a:r>
              <a:rPr lang="ru-RU" sz="1400" i="1" dirty="0" smtClean="0"/>
              <a:t>ногами)</a:t>
            </a:r>
            <a:endParaRPr lang="ru-RU" sz="1400" i="1" dirty="0"/>
          </a:p>
          <a:p>
            <a:pPr marL="0" indent="0">
              <a:buNone/>
            </a:pPr>
            <a:r>
              <a:rPr lang="ru-RU" sz="1400" dirty="0" smtClean="0"/>
              <a:t>         </a:t>
            </a:r>
            <a:r>
              <a:rPr lang="ru-RU" sz="1400" b="1" dirty="0" smtClean="0"/>
              <a:t>Рукавичку обронил</a:t>
            </a:r>
            <a:endParaRPr lang="ru-RU" sz="1400" b="1" dirty="0" smtClean="0"/>
          </a:p>
          <a:p>
            <a:pPr marL="0" indent="0">
              <a:buNone/>
            </a:pPr>
            <a:r>
              <a:rPr lang="ru-RU" sz="1400" i="1" dirty="0" smtClean="0"/>
              <a:t>(показываем ладошку)</a:t>
            </a:r>
            <a:endParaRPr lang="ru-RU" sz="1400" i="1" dirty="0" smtClean="0"/>
          </a:p>
          <a:p>
            <a:pPr marL="0" indent="0">
              <a:buNone/>
            </a:pPr>
            <a:r>
              <a:rPr lang="ru-RU" sz="1400" b="1" i="1" dirty="0"/>
              <a:t> </a:t>
            </a:r>
            <a:r>
              <a:rPr lang="ru-RU" sz="1400" b="1" i="1" dirty="0" smtClean="0"/>
              <a:t>       </a:t>
            </a:r>
            <a:r>
              <a:rPr lang="ru-RU" sz="1400" b="1" dirty="0" smtClean="0"/>
              <a:t>Мышка по полю бежала </a:t>
            </a:r>
            <a:r>
              <a:rPr lang="ru-RU" sz="1400" dirty="0" smtClean="0"/>
              <a:t>(</a:t>
            </a:r>
            <a:r>
              <a:rPr lang="ru-RU" sz="1400" i="1" dirty="0" smtClean="0"/>
              <a:t>шлепки по коленям)</a:t>
            </a:r>
            <a:endParaRPr lang="ru-RU" sz="1400" i="1" dirty="0" smtClean="0"/>
          </a:p>
          <a:p>
            <a:pPr marL="0" indent="0">
              <a:buNone/>
            </a:pPr>
            <a:r>
              <a:rPr lang="ru-RU" sz="1400" dirty="0" smtClean="0"/>
              <a:t>        </a:t>
            </a:r>
            <a:r>
              <a:rPr lang="ru-RU" sz="1400" b="1" dirty="0" smtClean="0"/>
              <a:t>Рукавичку увидала </a:t>
            </a:r>
            <a:r>
              <a:rPr lang="ru-RU" sz="1400" i="1" dirty="0" smtClean="0"/>
              <a:t>(показываем ладошку)</a:t>
            </a:r>
            <a:endParaRPr lang="ru-RU" sz="1400" i="1" dirty="0" smtClean="0"/>
          </a:p>
          <a:p>
            <a:pPr marL="0" indent="0">
              <a:buNone/>
            </a:pPr>
            <a:r>
              <a:rPr lang="ru-RU" sz="1400" dirty="0" smtClean="0"/>
              <a:t>        </a:t>
            </a:r>
            <a:r>
              <a:rPr lang="ru-RU" sz="1400" b="1" dirty="0" smtClean="0"/>
              <a:t>- </a:t>
            </a:r>
            <a:r>
              <a:rPr lang="ru-RU" sz="1400" b="1" dirty="0"/>
              <a:t>Кто, кто здесь живет? </a:t>
            </a:r>
            <a:r>
              <a:rPr lang="ru-RU" sz="1400" i="1" dirty="0" smtClean="0"/>
              <a:t>(стучим </a:t>
            </a:r>
            <a:r>
              <a:rPr lang="ru-RU" sz="1400" i="1" dirty="0"/>
              <a:t>кулачком по </a:t>
            </a:r>
            <a:r>
              <a:rPr lang="ru-RU" sz="1400" i="1" dirty="0" smtClean="0"/>
              <a:t>ладошке)</a:t>
            </a:r>
            <a:endParaRPr lang="ru-RU" sz="1400" i="1" dirty="0"/>
          </a:p>
          <a:p>
            <a:pPr marL="0" indent="0">
              <a:buNone/>
            </a:pPr>
            <a:r>
              <a:rPr lang="ru-RU" sz="1400" dirty="0" smtClean="0"/>
              <a:t>         </a:t>
            </a:r>
            <a:r>
              <a:rPr lang="ru-RU" sz="1400" b="1" dirty="0" smtClean="0"/>
              <a:t>Мышку </a:t>
            </a:r>
            <a:r>
              <a:rPr lang="ru-RU" sz="1400" b="1" dirty="0"/>
              <a:t>здесь никто не ждет? </a:t>
            </a:r>
            <a:r>
              <a:rPr lang="ru-RU" sz="1400" i="1" dirty="0" smtClean="0"/>
              <a:t>(пожимаем плечами)</a:t>
            </a:r>
            <a:endParaRPr lang="ru-RU" sz="1400" i="1" dirty="0"/>
          </a:p>
          <a:p>
            <a:pPr marL="0" indent="0">
              <a:buNone/>
            </a:pPr>
            <a:r>
              <a:rPr lang="ru-RU" sz="1400" b="1" dirty="0" smtClean="0"/>
              <a:t>        Стала </a:t>
            </a:r>
            <a:r>
              <a:rPr lang="ru-RU" sz="1400" b="1" dirty="0"/>
              <a:t>жить - поживать,</a:t>
            </a:r>
            <a:r>
              <a:rPr lang="ru-RU" sz="1400" dirty="0"/>
              <a:t> </a:t>
            </a:r>
            <a:r>
              <a:rPr lang="ru-RU" sz="1400" i="1" dirty="0" smtClean="0"/>
              <a:t>(хлопки </a:t>
            </a:r>
            <a:r>
              <a:rPr lang="ru-RU" sz="1400" i="1" dirty="0"/>
              <a:t>в </a:t>
            </a:r>
            <a:r>
              <a:rPr lang="ru-RU" sz="1400" i="1" dirty="0" smtClean="0"/>
              <a:t>ладоши)</a:t>
            </a:r>
            <a:endParaRPr lang="ru-RU" sz="1400" i="1" dirty="0"/>
          </a:p>
          <a:p>
            <a:pPr marL="0" indent="0">
              <a:buNone/>
            </a:pPr>
            <a:r>
              <a:rPr lang="ru-RU" sz="1400" dirty="0" smtClean="0"/>
              <a:t>         </a:t>
            </a:r>
            <a:r>
              <a:rPr lang="ru-RU" sz="1400" b="1" dirty="0" smtClean="0"/>
              <a:t>Звонко </a:t>
            </a:r>
            <a:r>
              <a:rPr lang="ru-RU" sz="1400" b="1" dirty="0"/>
              <a:t>песни распевать.</a:t>
            </a:r>
            <a:endParaRPr lang="ru-RU" sz="1400" b="1" dirty="0"/>
          </a:p>
          <a:p>
            <a:r>
              <a:rPr lang="ru-RU" sz="1400" b="1" dirty="0"/>
              <a:t>Зайка по полю скакал</a:t>
            </a:r>
            <a:r>
              <a:rPr lang="ru-RU" sz="1400" dirty="0"/>
              <a:t>, </a:t>
            </a:r>
            <a:r>
              <a:rPr lang="ru-RU" sz="1400" i="1" dirty="0" smtClean="0"/>
              <a:t>(шлепки </a:t>
            </a:r>
            <a:r>
              <a:rPr lang="ru-RU" sz="1400" i="1" dirty="0"/>
              <a:t>по </a:t>
            </a:r>
            <a:r>
              <a:rPr lang="ru-RU" sz="1400" i="1" dirty="0" smtClean="0"/>
              <a:t>коленям)</a:t>
            </a:r>
            <a:endParaRPr lang="ru-RU" sz="1400" i="1" dirty="0"/>
          </a:p>
          <a:p>
            <a:r>
              <a:rPr lang="ru-RU" sz="1400" b="1" dirty="0" smtClean="0"/>
              <a:t>       Рукавичку </a:t>
            </a:r>
            <a:r>
              <a:rPr lang="ru-RU" sz="1400" b="1" dirty="0"/>
              <a:t>увидал </a:t>
            </a:r>
            <a:r>
              <a:rPr lang="ru-RU" sz="1400" i="1" dirty="0" smtClean="0"/>
              <a:t>(показываем ладошку)</a:t>
            </a:r>
            <a:endParaRPr lang="ru-RU" sz="1400" i="1" dirty="0"/>
          </a:p>
          <a:p>
            <a:r>
              <a:rPr lang="ru-RU" sz="1400" b="1" dirty="0" smtClean="0"/>
              <a:t>     - </a:t>
            </a:r>
            <a:r>
              <a:rPr lang="ru-RU" sz="1400" b="1" dirty="0"/>
              <a:t>Кто, кто здесь живет? </a:t>
            </a:r>
            <a:r>
              <a:rPr lang="ru-RU" sz="1400" i="1" dirty="0" smtClean="0"/>
              <a:t>(стучим </a:t>
            </a:r>
            <a:r>
              <a:rPr lang="ru-RU" sz="1400" i="1" dirty="0"/>
              <a:t>кулачком по </a:t>
            </a:r>
            <a:r>
              <a:rPr lang="ru-RU" sz="1400" i="1" dirty="0" smtClean="0"/>
              <a:t>ладошке)</a:t>
            </a:r>
            <a:endParaRPr lang="ru-RU" sz="1400" i="1" dirty="0"/>
          </a:p>
          <a:p>
            <a:r>
              <a:rPr lang="ru-RU" sz="1400" dirty="0" smtClean="0"/>
              <a:t>       </a:t>
            </a:r>
            <a:r>
              <a:rPr lang="ru-RU" sz="1400" b="1" dirty="0" smtClean="0"/>
              <a:t>Звонко </a:t>
            </a:r>
            <a:r>
              <a:rPr lang="ru-RU" sz="1400" b="1" dirty="0"/>
              <a:t>песенку поет?</a:t>
            </a:r>
            <a:endParaRPr lang="ru-RU" sz="1400" b="1" dirty="0"/>
          </a:p>
          <a:p>
            <a:endParaRPr lang="ru-RU" sz="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785395"/>
          </a:xfrm>
        </p:spPr>
        <p:txBody>
          <a:bodyPr/>
          <a:lstStyle/>
          <a:p>
            <a:pPr marL="0" indent="0">
              <a:buNone/>
            </a:pPr>
            <a:r>
              <a:rPr lang="ru-RU" sz="1400" b="1" dirty="0"/>
              <a:t>Мышка зайку пригласила</a:t>
            </a:r>
            <a:r>
              <a:rPr lang="ru-RU" sz="1200" dirty="0"/>
              <a:t>, </a:t>
            </a:r>
            <a:r>
              <a:rPr lang="ru-RU" sz="1200" dirty="0" smtClean="0"/>
              <a:t>(разводим </a:t>
            </a:r>
            <a:r>
              <a:rPr lang="ru-RU" sz="1200" dirty="0"/>
              <a:t>ладошки в </a:t>
            </a:r>
            <a:r>
              <a:rPr lang="ru-RU" sz="1200" dirty="0" smtClean="0"/>
              <a:t>стороны)</a:t>
            </a:r>
            <a:endParaRPr lang="ru-RU" sz="1200" dirty="0"/>
          </a:p>
          <a:p>
            <a:pPr marL="0" indent="0">
              <a:buNone/>
            </a:pPr>
            <a:r>
              <a:rPr lang="ru-RU" sz="1400" b="1" dirty="0"/>
              <a:t>Сладким чаем напоила.</a:t>
            </a:r>
            <a:endParaRPr lang="ru-RU" sz="1400" b="1" dirty="0"/>
          </a:p>
          <a:p>
            <a:pPr marL="0" indent="0">
              <a:buNone/>
            </a:pPr>
            <a:r>
              <a:rPr lang="ru-RU" sz="1400" b="1" dirty="0"/>
              <a:t>Как по полю шла лисичка</a:t>
            </a:r>
            <a:r>
              <a:rPr lang="ru-RU" sz="1200" dirty="0"/>
              <a:t>, </a:t>
            </a:r>
            <a:r>
              <a:rPr lang="ru-RU" sz="1200" dirty="0" smtClean="0"/>
              <a:t>(потирание ладонями)</a:t>
            </a:r>
            <a:endParaRPr lang="ru-RU" sz="1200" dirty="0"/>
          </a:p>
          <a:p>
            <a:pPr marL="0" indent="0">
              <a:buNone/>
            </a:pPr>
            <a:r>
              <a:rPr lang="ru-RU" sz="1400" b="1" dirty="0"/>
              <a:t>Увидала рукавичку</a:t>
            </a:r>
            <a:r>
              <a:rPr lang="ru-RU" sz="1400" dirty="0"/>
              <a:t>. </a:t>
            </a:r>
            <a:r>
              <a:rPr lang="ru-RU" sz="1400" dirty="0" smtClean="0"/>
              <a:t>(</a:t>
            </a:r>
            <a:r>
              <a:rPr lang="ru-RU" sz="1200" dirty="0" smtClean="0"/>
              <a:t>показываем ладошку)</a:t>
            </a:r>
            <a:endParaRPr lang="ru-RU" sz="1200" dirty="0"/>
          </a:p>
          <a:p>
            <a:pPr marL="0" indent="0">
              <a:buNone/>
            </a:pPr>
            <a:r>
              <a:rPr lang="ru-RU" sz="1400" b="1" dirty="0"/>
              <a:t>- Кто, кто здесь живет? </a:t>
            </a:r>
            <a:r>
              <a:rPr lang="ru-RU" sz="1400" b="1" dirty="0" smtClean="0"/>
              <a:t>(</a:t>
            </a:r>
            <a:r>
              <a:rPr lang="ru-RU" sz="1200" dirty="0" smtClean="0"/>
              <a:t>стучим </a:t>
            </a:r>
            <a:r>
              <a:rPr lang="ru-RU" sz="1200" dirty="0"/>
              <a:t>кулачком по </a:t>
            </a:r>
            <a:r>
              <a:rPr lang="ru-RU" sz="1200" dirty="0" smtClean="0"/>
              <a:t>ладошке)</a:t>
            </a:r>
            <a:endParaRPr lang="ru-RU" sz="1200" dirty="0"/>
          </a:p>
          <a:p>
            <a:pPr marL="0" indent="0">
              <a:buNone/>
            </a:pPr>
            <a:r>
              <a:rPr lang="ru-RU" sz="1400" b="1" dirty="0"/>
              <a:t>Звонко песенку поет?</a:t>
            </a:r>
            <a:endParaRPr lang="ru-RU" sz="1400" b="1" dirty="0"/>
          </a:p>
          <a:p>
            <a:pPr marL="0" indent="0">
              <a:buNone/>
            </a:pPr>
            <a:r>
              <a:rPr lang="ru-RU" sz="1400" b="1" dirty="0"/>
              <a:t>И лисичку пригласили</a:t>
            </a:r>
            <a:r>
              <a:rPr lang="ru-RU" sz="1200" b="1" dirty="0"/>
              <a:t>,</a:t>
            </a:r>
            <a:r>
              <a:rPr lang="ru-RU" sz="1200" dirty="0"/>
              <a:t> </a:t>
            </a:r>
            <a:r>
              <a:rPr lang="ru-RU" sz="1200" dirty="0" smtClean="0"/>
              <a:t>(разводим </a:t>
            </a:r>
            <a:r>
              <a:rPr lang="ru-RU" sz="1200" dirty="0"/>
              <a:t>ладошки в </a:t>
            </a:r>
            <a:r>
              <a:rPr lang="ru-RU" sz="1200" dirty="0" smtClean="0"/>
              <a:t>стороны)</a:t>
            </a:r>
            <a:endParaRPr lang="ru-RU" sz="1200" dirty="0"/>
          </a:p>
          <a:p>
            <a:pPr marL="0" indent="0">
              <a:buNone/>
            </a:pPr>
            <a:r>
              <a:rPr lang="ru-RU" sz="1400" b="1" dirty="0"/>
              <a:t>Сладким чаем напоила </a:t>
            </a:r>
            <a:r>
              <a:rPr lang="ru-RU" sz="1400" b="1" dirty="0" smtClean="0"/>
              <a:t>(</a:t>
            </a:r>
            <a:r>
              <a:rPr lang="ru-RU" sz="1200" dirty="0" smtClean="0"/>
              <a:t>хлопки </a:t>
            </a:r>
            <a:r>
              <a:rPr lang="ru-RU" sz="1200" dirty="0"/>
              <a:t>согнутыми </a:t>
            </a:r>
            <a:r>
              <a:rPr lang="ru-RU" sz="1200" dirty="0" smtClean="0"/>
              <a:t>ладонями)</a:t>
            </a:r>
            <a:endParaRPr lang="ru-RU" sz="1200" dirty="0"/>
          </a:p>
          <a:p>
            <a:pPr marL="0" indent="0">
              <a:buNone/>
            </a:pPr>
            <a:r>
              <a:rPr lang="ru-RU" sz="1400" b="1" dirty="0"/>
              <a:t>Стала жить там поживать </a:t>
            </a:r>
            <a:r>
              <a:rPr lang="ru-RU" sz="1400" b="1" dirty="0" smtClean="0"/>
              <a:t>(</a:t>
            </a:r>
            <a:r>
              <a:rPr lang="ru-RU" sz="1200" dirty="0" smtClean="0"/>
              <a:t>хлопки </a:t>
            </a:r>
            <a:r>
              <a:rPr lang="ru-RU" sz="1200" dirty="0"/>
              <a:t>в </a:t>
            </a:r>
            <a:r>
              <a:rPr lang="ru-RU" sz="1200" dirty="0" smtClean="0"/>
              <a:t>ладоши)</a:t>
            </a:r>
            <a:endParaRPr lang="ru-RU" sz="1200" dirty="0"/>
          </a:p>
          <a:p>
            <a:pPr marL="0" indent="0">
              <a:buNone/>
            </a:pPr>
            <a:r>
              <a:rPr lang="ru-RU" sz="1400" b="1" dirty="0"/>
              <a:t>Пол метелкой подметать</a:t>
            </a:r>
            <a:r>
              <a:rPr lang="ru-RU" sz="1400" dirty="0"/>
              <a:t>.</a:t>
            </a:r>
            <a:endParaRPr lang="ru-RU" sz="1400" dirty="0"/>
          </a:p>
          <a:p>
            <a:pPr marL="0" indent="0">
              <a:buNone/>
            </a:pPr>
            <a:r>
              <a:rPr lang="ru-RU" sz="1400" b="1" dirty="0"/>
              <a:t>Мишка по полю гулял</a:t>
            </a:r>
            <a:r>
              <a:rPr lang="ru-RU" sz="1200" b="1" dirty="0"/>
              <a:t>, </a:t>
            </a:r>
            <a:r>
              <a:rPr lang="ru-RU" sz="1200" b="1" dirty="0" smtClean="0"/>
              <a:t>(</a:t>
            </a:r>
            <a:r>
              <a:rPr lang="ru-RU" sz="1200" dirty="0" smtClean="0"/>
              <a:t>притопы пяткой)</a:t>
            </a:r>
            <a:endParaRPr lang="ru-RU" sz="1200" dirty="0"/>
          </a:p>
          <a:p>
            <a:pPr marL="0" indent="0">
              <a:buNone/>
            </a:pPr>
            <a:r>
              <a:rPr lang="ru-RU" sz="1400" b="1" dirty="0"/>
              <a:t>Рукавичку увидал </a:t>
            </a:r>
            <a:r>
              <a:rPr lang="ru-RU" sz="1400" b="1" dirty="0" smtClean="0"/>
              <a:t>(</a:t>
            </a:r>
            <a:r>
              <a:rPr lang="ru-RU" sz="1200" dirty="0" smtClean="0"/>
              <a:t>показываем ладошку)</a:t>
            </a:r>
            <a:endParaRPr lang="ru-RU" sz="1200" dirty="0"/>
          </a:p>
          <a:p>
            <a:pPr marL="0" indent="0">
              <a:buNone/>
            </a:pPr>
            <a:r>
              <a:rPr lang="ru-RU" sz="1400" b="1" dirty="0"/>
              <a:t>- Кто, кто здесь живет? </a:t>
            </a:r>
            <a:r>
              <a:rPr lang="ru-RU" sz="1400" b="1" dirty="0" smtClean="0"/>
              <a:t>(</a:t>
            </a:r>
            <a:r>
              <a:rPr lang="ru-RU" sz="1200" dirty="0" smtClean="0"/>
              <a:t>стучим </a:t>
            </a:r>
            <a:r>
              <a:rPr lang="ru-RU" sz="1200" dirty="0"/>
              <a:t>кулачком по </a:t>
            </a:r>
            <a:r>
              <a:rPr lang="ru-RU" sz="1200" dirty="0" smtClean="0"/>
              <a:t>ладошке)</a:t>
            </a:r>
            <a:endParaRPr lang="ru-RU" sz="1200" dirty="0"/>
          </a:p>
          <a:p>
            <a:pPr marL="0" indent="0">
              <a:buNone/>
            </a:pPr>
            <a:r>
              <a:rPr lang="ru-RU" sz="1400" b="1" dirty="0"/>
              <a:t>Звонко песенку поет?</a:t>
            </a:r>
            <a:endParaRPr lang="ru-RU" sz="1400" b="1" dirty="0"/>
          </a:p>
          <a:p>
            <a:pPr marL="0" indent="0">
              <a:buNone/>
            </a:pPr>
            <a:r>
              <a:rPr lang="ru-RU" sz="1400" b="1" dirty="0"/>
              <a:t>Звери испугались </a:t>
            </a:r>
            <a:r>
              <a:rPr lang="ru-RU" sz="1400" b="1" dirty="0" smtClean="0"/>
              <a:t>(</a:t>
            </a:r>
            <a:r>
              <a:rPr lang="ru-RU" sz="1200" dirty="0" smtClean="0"/>
              <a:t>покачивание </a:t>
            </a:r>
            <a:r>
              <a:rPr lang="ru-RU" sz="1200" dirty="0"/>
              <a:t>головой, руки на </a:t>
            </a:r>
            <a:r>
              <a:rPr lang="ru-RU" sz="1200" dirty="0" smtClean="0"/>
              <a:t>ушках)</a:t>
            </a:r>
            <a:endParaRPr lang="ru-RU" sz="1200" dirty="0"/>
          </a:p>
          <a:p>
            <a:pPr marL="0" indent="0">
              <a:buNone/>
            </a:pPr>
            <a:r>
              <a:rPr lang="ru-RU" sz="1400" b="1" dirty="0"/>
              <a:t>В страхе </a:t>
            </a:r>
            <a:r>
              <a:rPr lang="ru-RU" sz="1400" b="1" dirty="0" smtClean="0"/>
              <a:t>разбежались</a:t>
            </a:r>
            <a:endParaRPr lang="ru-RU" sz="1400" b="1" dirty="0" smtClean="0"/>
          </a:p>
          <a:p>
            <a:pPr marL="0" indent="0">
              <a:buNone/>
            </a:pPr>
            <a:r>
              <a:rPr lang="ru-RU" sz="1400" b="1" dirty="0" smtClean="0"/>
              <a:t> (</a:t>
            </a:r>
            <a:r>
              <a:rPr lang="ru-RU" sz="1200" dirty="0" smtClean="0"/>
              <a:t>шлепки </a:t>
            </a:r>
            <a:r>
              <a:rPr lang="ru-RU" sz="1200" dirty="0"/>
              <a:t>по бедрам</a:t>
            </a:r>
            <a:r>
              <a:rPr lang="ru-RU" sz="1200" dirty="0" smtClean="0"/>
              <a:t>.)</a:t>
            </a:r>
            <a:endParaRPr lang="ru-RU" sz="1200" dirty="0"/>
          </a:p>
          <a:p>
            <a:endParaRPr lang="ru-RU" sz="1200" dirty="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TEMPLATE_INDEX" val="20238337"/>
  <p:tag name="KSO_WM_UNIT_ID" val="custom20238337_1*a*1"/>
  <p:tag name="KSO_WM_UNIT_PRESET_TEXT" val="Your title here"/>
  <p:tag name="KSO_WM_UNIT_TEXT_FILL_FORE_SCHEMECOLOR_INDEX" val="13"/>
  <p:tag name="KSO_WM_UNIT_TEXT_FILL_TYPE" val="1"/>
  <p:tag name="KSO_WM_UNIT_USESOURCEFORMAT_APPLY" val="1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8337_1*i*1"/>
  <p:tag name="KSO_WM_TEMPLATE_CATEGORY" val="custom"/>
  <p:tag name="KSO_WM_TEMPLATE_INDEX" val="20238337"/>
  <p:tag name="KSO_WM_UNIT_LAYERLEVEL" val="1"/>
  <p:tag name="KSO_WM_TAG_VERSION" val="3.0"/>
  <p:tag name="KSO_WM_BEAUTIFY_FLAG" val="#wm#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7.xml><?xml version="1.0" encoding="utf-8"?>
<p:tagLst xmlns:p="http://schemas.openxmlformats.org/presentationml/2006/main">
  <p:tag name="KSO_WM_UNIT_VALUE" val="981*98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8337_1*d*1"/>
  <p:tag name="KSO_WM_TEMPLATE_CATEGORY" val="custom"/>
  <p:tag name="KSO_WM_TEMPLATE_INDEX" val="20238337"/>
  <p:tag name="KSO_WM_UNIT_LAYERLEVEL" val="1"/>
  <p:tag name="KSO_WM_TAG_VERSION" val="3.0"/>
  <p:tag name="KSO_WM_BEAUTIFY_FLAG" val="#wm#"/>
  <p:tag name="KSO_WM_UNIT_FILL_FORE_SCHEMECOLOR_INDEX" val="14"/>
  <p:tag name="KSO_WM_UNIT_FILL_TYPE" val="1"/>
  <p:tag name="KSO_WM_UNIT_LINE_FORE_SCHEMECOLOR_INDEX" val="5"/>
  <p:tag name="KSO_WM_UNIT_LINE_FILL_TYPE" val="2"/>
  <p:tag name="KSO_WM_UNIT_USESOURCEFORMAT_APPLY" val="1"/>
</p:tagLst>
</file>

<file path=ppt/tags/tag8.xml><?xml version="1.0" encoding="utf-8"?>
<p:tagLst xmlns:p="http://schemas.openxmlformats.org/presentationml/2006/main">
  <p:tag name="KSO_WM_UNIT_TEXT_FILL_FORE_SCHEMECOLOR_INDEX_BRIGHTNESS" val="0.25"/>
  <p:tag name="KSO_WM_DIAGRAM_MAX_ITEMCNT" val="1"/>
  <p:tag name="KSO_WM_DIAGRAM_MIN_ITEMCNT" val="1"/>
  <p:tag name="KSO_WM_DIAGRAM_VIRTUALLY_FRAME" val="{&quot;height&quot;:240.021728515625,&quot;width&quot;:396.85040283203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7950_1*l_h_f*1_1_1"/>
  <p:tag name="KSO_WM_TEMPLATE_CATEGORY" val="diagram"/>
  <p:tag name="KSO_WM_TEMPLATE_INDEX" val="20237950"/>
  <p:tag name="KSO_WM_UNIT_LAYERLEVEL" val="1_1_1"/>
  <p:tag name="KSO_WM_TAG_VERSION" val="3.0"/>
  <p:tag name="KSO_WM_BEAUTIFY_FLAG" val="#wm#"/>
  <p:tag name="KSO_WM_UNIT_PRESET_TEXT" val="Presentations are communication tools that can be used as demonstrations, lectures, speeches, reports, and more. It serves a variety of purposes, making presentations powerful tools for convincing and teaching."/>
  <p:tag name="KSO_WM_UNIT_TEXT_FILL_FORE_SCHEMECOLOR_INDEX" val="1"/>
  <p:tag name="KSO_WM_UNIT_TEXT_FILL_TYPE" val="1"/>
  <p:tag name="KSO_WM_UNIT_USESOURCEFORMAT_APPLY" val="1"/>
</p:tagLst>
</file>

<file path=ppt/tags/tag9.xml><?xml version="1.0" encoding="utf-8"?>
<p:tagLst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TYPE" val="text"/>
  <p:tag name="KSO_WM_SLIDE_SUBTYPE" val="picTxt"/>
  <p:tag name="KSO_WM_SLIDE_SIZE" val="396.85*240.022"/>
  <p:tag name="KSO_WM_SLIDE_POSITION" val="500.625*186.578"/>
  <p:tag name="KSO_WM_SLIDE_LAYOUT" val="a_d_l"/>
  <p:tag name="KSO_WM_SLIDE_LAYOUT_CNT" val="1_1_1"/>
  <p:tag name="KSO_WM_SPECIAL_SOURCE" val="bdnull"/>
  <p:tag name="KSO_WM_DIAGRAM_GROUP_CODE" val="l1-1"/>
  <p:tag name="KSO_WM_SLIDE_DIAGTYPE" val="l"/>
  <p:tag name="KSO_WM_TEMPLATE_INDEX" val="20238337"/>
  <p:tag name="KSO_WM_TEMPLATE_SUBCATEGORY" val="0"/>
  <p:tag name="KSO_WM_SLIDE_INDEX" val="1"/>
  <p:tag name="KSO_WM_TAG_VERSION" val="3.0"/>
  <p:tag name="KSO_WM_SLIDE_ID" val="custom20238337_1"/>
  <p:tag name="KSO_WM_SLIDE_ITEM_CNT" val="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0</TotalTime>
  <Words>5027</Words>
  <Application>WPS Presentation</Application>
  <PresentationFormat>Экран (4:3)</PresentationFormat>
  <Paragraphs>159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6" baseType="lpstr">
      <vt:lpstr>Arial</vt:lpstr>
      <vt:lpstr>SimSun</vt:lpstr>
      <vt:lpstr>Wingdings</vt:lpstr>
      <vt:lpstr>Calibri</vt:lpstr>
      <vt:lpstr>Calibri</vt:lpstr>
      <vt:lpstr>Times New Roman</vt:lpstr>
      <vt:lpstr>Microsoft YaHei</vt:lpstr>
      <vt:lpstr>Arial Unicode MS</vt:lpstr>
      <vt:lpstr>Тема Office</vt:lpstr>
      <vt:lpstr>PowerPoint 演示文稿</vt:lpstr>
      <vt:lpstr>PowerPoint 演示文稿</vt:lpstr>
      <vt:lpstr>PowerPoint 演示文稿</vt:lpstr>
      <vt:lpstr>PowerPoint 演示文稿</vt:lpstr>
      <vt:lpstr>Прогрессивные идеи К. Орфа: </vt:lpstr>
      <vt:lpstr>PowerPoint 演示文稿</vt:lpstr>
      <vt:lpstr>Новые формы работы:</vt:lpstr>
      <vt:lpstr>«Звучащие жесты»</vt:lpstr>
      <vt:lpstr>Ритмическое упражнение со «Звучащими жестами»  «Рукавичка»</vt:lpstr>
      <vt:lpstr>Комплект инструментов  Карла Орфа Карл Орф создал для музыкального воспитания  детей специальный комплект инструментов, называемый обычно «Орфофский набор» - шумовые, ударные, инструменты, металофон, ксилофон.  </vt:lpstr>
      <vt:lpstr>Шумовой оркестр «Березка»</vt:lpstr>
      <vt:lpstr>«Цветотерапия»</vt:lpstr>
      <vt:lpstr>«Цветотерапия»</vt:lpstr>
      <vt:lpstr>  </vt:lpstr>
      <vt:lpstr>  </vt:lpstr>
      <vt:lpstr>  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2019</dc:creator>
  <cp:lastModifiedBy>79525</cp:lastModifiedBy>
  <cp:revision>24</cp:revision>
  <dcterms:created xsi:type="dcterms:W3CDTF">2021-01-19T11:20:00Z</dcterms:created>
  <dcterms:modified xsi:type="dcterms:W3CDTF">2024-09-03T18:35:51Z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F9EDCD7641064436AE70209DCE204EF8_12</vt:lpwstr>
  </property>
  <property fmtid="{D5CDD505-2E9C-101B-9397-08002B2CF9AE}" pid="3" name="KSOProductBuildVer">
    <vt:lpwstr>1049-12.2.0.17562</vt:lpwstr>
  </property>
</Properties>
</file>