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.jpg"/>
  <Default Extension="rels" ContentType="application/vnd.openxmlformats-package.relationship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A5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howGuides="1">
      <p:cViewPr varScale="1">
        <p:scale>
          <a:sx n="73" d="100"/>
          <a:sy n="73" d="100"/>
        </p:scale>
        <p:origin x="630" y="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customXml" Target="../customXml/item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3528" y="3886200"/>
            <a:ext cx="7088832" cy="175260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lvl1pPr marL="0" indent="0" algn="l">
              <a:buNone/>
              <a:defRPr b="1" cap="all" spc="0"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566E-8E20-4A0C-8CB7-85A949D6FB0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ADAE-B49A-4190-9387-AA42A147B8A9}" type="slidenum">
              <a:rPr lang="ru-RU" smtClean="0"/>
            </a:fld>
            <a:endParaRPr lang="ru-RU"/>
          </a:p>
        </p:txBody>
      </p:sp>
      <p:sp>
        <p:nvSpPr>
          <p:cNvPr id="8" name="TextBox 7"/>
          <p:cNvSpPr txBox="1"/>
          <p:nvPr userDrawn="1"/>
        </p:nvSpPr>
        <p:spPr>
          <a:xfrm rot="16200000">
            <a:off x="827584" y="908721"/>
            <a:ext cx="14185576" cy="4824536"/>
          </a:xfrm>
          <a:prstGeom prst="rect">
            <a:avLst/>
          </a:prstGeom>
          <a:noFill/>
        </p:spPr>
        <p:txBody>
          <a:bodyPr wrap="square" rtlCol="0">
            <a:prstTxWarp prst="textFadeDown">
              <a:avLst/>
            </a:prstTxWarp>
            <a:spAutoFit/>
            <a:scene3d>
              <a:camera prst="perspectiveRelaxed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5400">
                    <a:schemeClr val="accent1">
                      <a:lumMod val="20000"/>
                      <a:lumOff val="80000"/>
                      <a:alpha val="65000"/>
                    </a:schemeClr>
                  </a:glow>
                </a:effectLst>
                <a:sym typeface="Wingdings" panose="05000000000000000000"/>
              </a:rPr>
              <a:t>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25400">
                  <a:schemeClr val="accent1">
                    <a:lumMod val="20000"/>
                    <a:lumOff val="80000"/>
                    <a:alpha val="65000"/>
                  </a:schemeClr>
                </a:glow>
              </a:effectLst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566E-8E20-4A0C-8CB7-85A949D6FB0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ADAE-B49A-4190-9387-AA42A147B8A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566E-8E20-4A0C-8CB7-85A949D6FB0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ADAE-B49A-4190-9387-AA42A147B8A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566E-8E20-4A0C-8CB7-85A949D6FB0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ADAE-B49A-4190-9387-AA42A147B8A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566E-8E20-4A0C-8CB7-85A949D6FB0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ADAE-B49A-4190-9387-AA42A147B8A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566E-8E20-4A0C-8CB7-85A949D6FB0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ADAE-B49A-4190-9387-AA42A147B8A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566E-8E20-4A0C-8CB7-85A949D6FB0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ADAE-B49A-4190-9387-AA42A147B8A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566E-8E20-4A0C-8CB7-85A949D6FB0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ADAE-B49A-4190-9387-AA42A147B8A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566E-8E20-4A0C-8CB7-85A949D6FB0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ADAE-B49A-4190-9387-AA42A147B8A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566E-8E20-4A0C-8CB7-85A949D6FB0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ADAE-B49A-4190-9387-AA42A147B8A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566E-8E20-4A0C-8CB7-85A949D6FB0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ADAE-B49A-4190-9387-AA42A147B8A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 rot="16200000">
            <a:off x="827584" y="908721"/>
            <a:ext cx="14185576" cy="4824536"/>
          </a:xfrm>
          <a:prstGeom prst="rect">
            <a:avLst/>
          </a:prstGeom>
          <a:noFill/>
        </p:spPr>
        <p:txBody>
          <a:bodyPr wrap="square" rtlCol="0">
            <a:prstTxWarp prst="textFadeDown">
              <a:avLst/>
            </a:prstTxWarp>
            <a:spAutoFit/>
            <a:scene3d>
              <a:camera prst="perspectiveRelaxed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5400">
                    <a:schemeClr val="accent1">
                      <a:lumMod val="20000"/>
                      <a:lumOff val="80000"/>
                      <a:alpha val="65000"/>
                    </a:schemeClr>
                  </a:glow>
                </a:effectLst>
                <a:sym typeface="Wingdings" panose="05000000000000000000"/>
              </a:rPr>
              <a:t>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25400">
                  <a:schemeClr val="accent1">
                    <a:lumMod val="20000"/>
                    <a:lumOff val="80000"/>
                    <a:alpha val="65000"/>
                  </a:schemeClr>
                </a:glow>
              </a:effectLst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-18762" y="0"/>
            <a:ext cx="9144000" cy="6858000"/>
          </a:xfrm>
          <a:prstGeom prst="rect">
            <a:avLst/>
          </a:prstGeom>
          <a:solidFill>
            <a:schemeClr val="bg1">
              <a:alpha val="8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  <a:endParaRPr lang="ru-RU" dirty="0" smtClean="0"/>
          </a:p>
          <a:p>
            <a:pPr lvl="1"/>
            <a:r>
              <a:rPr lang="ru-RU" dirty="0" smtClean="0"/>
              <a:t>Второй уровень</a:t>
            </a:r>
            <a:endParaRPr lang="ru-RU" dirty="0" smtClean="0"/>
          </a:p>
          <a:p>
            <a:pPr lvl="2"/>
            <a:r>
              <a:rPr lang="ru-RU" dirty="0" smtClean="0"/>
              <a:t>Третий уровень</a:t>
            </a:r>
            <a:endParaRPr lang="ru-RU" dirty="0" smtClean="0"/>
          </a:p>
          <a:p>
            <a:pPr lvl="3"/>
            <a:r>
              <a:rPr lang="ru-RU" dirty="0" smtClean="0"/>
              <a:t>Четвертый уровень</a:t>
            </a:r>
            <a:endParaRPr lang="ru-RU" dirty="0" smtClean="0"/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4566E-8E20-4A0C-8CB7-85A949D6FB0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EADAE-B49A-4190-9387-AA42A147B8A9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905"/>
          <a:gradFill>
            <a:gsLst>
              <a:gs pos="0">
                <a:schemeClr val="accent6">
                  <a:shade val="20000"/>
                  <a:satMod val="200000"/>
                </a:schemeClr>
              </a:gs>
              <a:gs pos="78000">
                <a:schemeClr val="accent6">
                  <a:tint val="90000"/>
                  <a:shade val="89000"/>
                  <a:satMod val="22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5400000"/>
          </a:gra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656183"/>
          </a:xfrm>
        </p:spPr>
        <p:txBody>
          <a:bodyPr/>
          <a:lstStyle/>
          <a:p>
            <a:r>
              <a:rPr lang="ru-RU" dirty="0" smtClean="0"/>
              <a:t>МБДОУ «Красная шапочка»</a:t>
            </a:r>
            <a:br>
              <a:rPr lang="ru-RU" dirty="0" smtClean="0"/>
            </a:br>
            <a:r>
              <a:rPr lang="ru-RU" dirty="0" err="1" smtClean="0"/>
              <a:t>с.Вареновка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Музыкальный руководитель: Кашуба Татьяна Георгиевна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>
            <a:normAutofit/>
          </a:bodyPr>
          <a:lstStyle/>
          <a:p>
            <a:r>
              <a:rPr lang="ru-RU" dirty="0" smtClean="0"/>
              <a:t>Тема: «Особенности разработки сценариев художественно- массового мероприятия»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1224136"/>
          </a:xfrm>
        </p:spPr>
        <p:txBody>
          <a:bodyPr/>
          <a:lstStyle/>
          <a:p>
            <a:r>
              <a:rPr lang="ru-RU" dirty="0" smtClean="0"/>
              <a:t>Создание условий для реализации темы мероприятия.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7544" y="5499414"/>
            <a:ext cx="830974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sz="2400" b="1" i="1" dirty="0" smtClean="0">
                <a:solidFill>
                  <a:srgbClr val="4C453D">
                    <a:lumMod val="50000"/>
                  </a:srgbClr>
                </a:solidFill>
                <a:latin typeface="Times New Roman" panose="02020603050405020304" pitchFamily="18" charset="0"/>
              </a:rPr>
              <a:t> </a:t>
            </a:r>
            <a:endParaRPr kumimoji="1" lang="ru-RU" sz="2400" b="1" i="1" dirty="0">
              <a:solidFill>
                <a:srgbClr val="4C453D">
                  <a:lumMod val="50000"/>
                </a:srgbClr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18" name="Объект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Образовательная: познакомить с тематикой праздника, его значимости в жизни людей.</a:t>
            </a:r>
            <a:endParaRPr lang="ru-RU" dirty="0" smtClean="0"/>
          </a:p>
          <a:p>
            <a:r>
              <a:rPr lang="ru-RU" dirty="0" smtClean="0"/>
              <a:t>2 Развивающая: развивать музыкальные и творческие способности детей.</a:t>
            </a:r>
            <a:endParaRPr lang="ru-RU" dirty="0" smtClean="0"/>
          </a:p>
          <a:p>
            <a:r>
              <a:rPr lang="ru-RU" dirty="0" smtClean="0"/>
              <a:t>3 Воспитательная: воспитывать эстетические чувства и вкус детей.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современном , технически оснащенном мире особенно важно разрабатывать сценарии художественно-массовых мероприятий направленных на общение с  детьми и взрослыми в повседневной жизни, непосредственно в коммуникативном общении, живом диалоге. С использованием живой музыки, привлечением участников в игровую деятельность, в двигательно- активную деятельность, художественно-литературных композиций, инсценировок, поэзии, живописи, драматургии- сценарии для художественно-массовых мероприятий становятся богаче, ярче, насыщенней. Важную роль так же занимает введение в сценарный план сюрпризных моментов, персонажей, яркой атрибутики, красивых костюмов, вручение призов, подарков, что вызывает эмоциональный подъем у детей, желание участвовать и в будущем в художественно-массовых мероприятиях.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8"/>
            <a:ext cx="66247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sz="5400" b="1" spc="50" dirty="0" smtClean="0">
                <a:ln w="12700" cmpd="sng">
                  <a:solidFill>
                    <a:srgbClr val="E3AF5A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C32D2E">
                    <a:lumMod val="50000"/>
                  </a:srgbClr>
                </a:solidFill>
                <a:effectLst>
                  <a:glow rad="53100">
                    <a:srgbClr val="E3AF5A">
                      <a:satMod val="180000"/>
                      <a:alpha val="30000"/>
                    </a:srgbClr>
                  </a:glow>
                </a:effectLst>
                <a:latin typeface="AdverGothic" pitchFamily="2" charset="0"/>
              </a:rPr>
              <a:t>Ход мероприятия:</a:t>
            </a:r>
            <a:endParaRPr kumimoji="1" lang="ru-RU" sz="5400" b="1" spc="50" dirty="0">
              <a:ln w="12700" cmpd="sng">
                <a:solidFill>
                  <a:srgbClr val="E3AF5A">
                    <a:satMod val="120000"/>
                    <a:shade val="80000"/>
                  </a:srgbClr>
                </a:solidFill>
                <a:prstDash val="solid"/>
              </a:ln>
              <a:solidFill>
                <a:srgbClr val="C32D2E">
                  <a:lumMod val="50000"/>
                </a:srgbClr>
              </a:solidFill>
              <a:effectLst>
                <a:glow rad="53100">
                  <a:srgbClr val="E3AF5A">
                    <a:satMod val="180000"/>
                    <a:alpha val="30000"/>
                  </a:srgbClr>
                </a:glow>
              </a:effectLst>
              <a:latin typeface="AdverGothic" pitchFamily="2" charset="0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 Тема, название.</a:t>
            </a:r>
            <a:endParaRPr lang="ru-RU" dirty="0" smtClean="0"/>
          </a:p>
          <a:p>
            <a:r>
              <a:rPr lang="ru-RU" dirty="0" smtClean="0"/>
              <a:t>2 Цель, задачи.</a:t>
            </a:r>
            <a:endParaRPr lang="ru-RU" dirty="0" smtClean="0"/>
          </a:p>
          <a:p>
            <a:r>
              <a:rPr lang="ru-RU" dirty="0" smtClean="0"/>
              <a:t>3.Место проведения.</a:t>
            </a:r>
            <a:endParaRPr lang="ru-RU" dirty="0" smtClean="0"/>
          </a:p>
          <a:p>
            <a:r>
              <a:rPr lang="ru-RU" dirty="0" smtClean="0"/>
              <a:t>4 Участники (количество, состав и </a:t>
            </a:r>
            <a:r>
              <a:rPr lang="ru-RU" dirty="0" err="1" smtClean="0"/>
              <a:t>т.д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dirty="0" smtClean="0"/>
              <a:t>5 Кто проводит.</a:t>
            </a:r>
            <a:endParaRPr lang="ru-RU" dirty="0" smtClean="0"/>
          </a:p>
          <a:p>
            <a:r>
              <a:rPr lang="ru-RU" dirty="0" smtClean="0"/>
              <a:t>6 Форма ( викторина, конкурс, игровая программа, посиделки и т.д.)</a:t>
            </a:r>
            <a:endParaRPr lang="ru-RU" dirty="0" smtClean="0"/>
          </a:p>
          <a:p>
            <a:r>
              <a:rPr lang="ru-RU" dirty="0" smtClean="0"/>
              <a:t>7 Методы.</a:t>
            </a:r>
            <a:endParaRPr lang="ru-RU" dirty="0" smtClean="0"/>
          </a:p>
          <a:p>
            <a:r>
              <a:rPr lang="ru-RU" dirty="0" smtClean="0"/>
              <a:t>8 Качество подготовки проведения.</a:t>
            </a:r>
            <a:endParaRPr lang="ru-RU" dirty="0" smtClean="0"/>
          </a:p>
          <a:p>
            <a:r>
              <a:rPr lang="ru-RU" dirty="0" smtClean="0"/>
              <a:t>9 Оформление.</a:t>
            </a:r>
            <a:endParaRPr lang="ru-RU" dirty="0" smtClean="0"/>
          </a:p>
          <a:p>
            <a:r>
              <a:rPr lang="ru-RU" dirty="0" smtClean="0"/>
              <a:t>10 Оборудование, технические средства.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Ожидаемый результат: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Оценить степень понимания и усвоения материала участниками мероприятия. Вызвать эмоциональный отклик на предлагаемый материал. Создание праздничного настроения в соответствии с тематикой праздника.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32856"/>
            <a:ext cx="8229600" cy="216024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m s o - c o n t e n t T y p e ? > < F o r m T e m p l a t e s   x m l n s = " h t t p : / / s c h e m a s . m i c r o s o f t . c o m / s h a r e p o i n t / v 3 / c o n t e n t t y p e / f o r m s " > < D i s p l a y > D o c u m e n t L i b r a r y F o r m < / D i s p l a y > < E d i t > A s s e t E d i t F o r m < / E d i t > < N e w > D o c u m e n t L i b r a r y F o r m < / N e w > < / F o r m T e m p l a t e s > 
</file>

<file path=customXml/itemProps1.xml><?xml version="1.0" encoding="utf-8"?>
<ds:datastoreItem xmlns:ds="http://schemas.openxmlformats.org/officeDocument/2006/customXml" ds:itemID="{89AFE7DA-2A8F-4B6C-BD3E-C6908C8EA633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Льдинки</Template>
  <TotalTime>0</TotalTime>
  <Words>1762</Words>
  <Application>WPS Presentation</Application>
  <PresentationFormat>Экран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Arial</vt:lpstr>
      <vt:lpstr>SimSun</vt:lpstr>
      <vt:lpstr>Wingdings</vt:lpstr>
      <vt:lpstr>Wingdings</vt:lpstr>
      <vt:lpstr>Times New Roman</vt:lpstr>
      <vt:lpstr>AdverGothic</vt:lpstr>
      <vt:lpstr>Segoe Print</vt:lpstr>
      <vt:lpstr>Calibri</vt:lpstr>
      <vt:lpstr>Microsoft YaHei</vt:lpstr>
      <vt:lpstr>Arial Unicode MS</vt:lpstr>
      <vt:lpstr>Тема Office</vt:lpstr>
      <vt:lpstr>МБДОУ «Красная шапочка» с.Вареновка</vt:lpstr>
      <vt:lpstr>Тема: «Особенности разработки сценариев художественно- массового мероприятия»</vt:lpstr>
      <vt:lpstr>Цель:</vt:lpstr>
      <vt:lpstr>Задачи:</vt:lpstr>
      <vt:lpstr>Актуальность:</vt:lpstr>
      <vt:lpstr>PowerPoint 演示文稿</vt:lpstr>
      <vt:lpstr>Ожидаемый результат: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Грайр Аракелян</dc:creator>
  <cp:lastModifiedBy>79525</cp:lastModifiedBy>
  <cp:revision>13</cp:revision>
  <dcterms:created xsi:type="dcterms:W3CDTF">2019-06-28T18:29:00Z</dcterms:created>
  <dcterms:modified xsi:type="dcterms:W3CDTF">2023-12-14T14:34:26Z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19329433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S8.2.2</vt:lpwstr>
  </property>
  <property fmtid="{D5CDD505-2E9C-101B-9397-08002B2CF9AE}" pid="5" name="_TemplateID">
    <vt:lpwstr>TC019642919991</vt:lpwstr>
  </property>
  <property fmtid="{D5CDD505-2E9C-101B-9397-08002B2CF9AE}" pid="6" name="ICV">
    <vt:lpwstr>3DE636D40C974A889A184DF77DAB44E5_12</vt:lpwstr>
  </property>
  <property fmtid="{D5CDD505-2E9C-101B-9397-08002B2CF9AE}" pid="7" name="KSOProductBuildVer">
    <vt:lpwstr>1049-12.2.0.13359</vt:lpwstr>
  </property>
</Properties>
</file>