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9" r:id="rId5"/>
    <p:sldId id="260" r:id="rId6"/>
    <p:sldId id="294" r:id="rId7"/>
    <p:sldId id="298" r:id="rId8"/>
    <p:sldId id="297" r:id="rId9"/>
    <p:sldId id="303" r:id="rId10"/>
    <p:sldId id="302" r:id="rId11"/>
    <p:sldId id="301" r:id="rId12"/>
    <p:sldId id="300" r:id="rId13"/>
    <p:sldId id="299" r:id="rId14"/>
    <p:sldId id="330" r:id="rId15"/>
    <p:sldId id="329" r:id="rId16"/>
    <p:sldId id="328" r:id="rId17"/>
    <p:sldId id="327"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46" d="100"/>
          <a:sy n="46" d="100"/>
        </p:scale>
        <p:origin x="122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lgn="l">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723528" y="3886200"/>
            <a:ext cx="7088832" cy="1752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marL="0" indent="0" algn="l">
              <a:buNone/>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3FF4566E-8E20-4A0C-8CB7-85A949D6FB00}"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9EADAE-B49A-4190-9387-AA42A147B8A9}" type="slidenum">
              <a:rPr lang="ru-RU" smtClean="0"/>
              <a:t>‹#›</a:t>
            </a:fld>
            <a:endParaRPr lang="ru-RU"/>
          </a:p>
        </p:txBody>
      </p:sp>
      <p:sp>
        <p:nvSpPr>
          <p:cNvPr id="8" name="TextBox 7"/>
          <p:cNvSpPr txBox="1"/>
          <p:nvPr userDrawn="1"/>
        </p:nvSpPr>
        <p:spPr>
          <a:xfrm rot="16200000">
            <a:off x="827584" y="908721"/>
            <a:ext cx="14185576" cy="4824536"/>
          </a:xfrm>
          <a:prstGeom prst="rect">
            <a:avLst/>
          </a:prstGeom>
          <a:noFill/>
        </p:spPr>
        <p:txBody>
          <a:bodyPr wrap="square" rtlCol="0">
            <a:prstTxWarp prst="textFadeDown">
              <a:avLst/>
            </a:prstTxWarp>
            <a:spAutoFit/>
            <a:scene3d>
              <a:camera prst="perspectiveRelaxed"/>
              <a:lightRig rig="threePt" dir="t"/>
            </a:scene3d>
            <a:sp3d extrusionH="57150">
              <a:bevelT w="57150" h="38100" prst="hardEdge"/>
            </a:sp3d>
          </a:bodyPr>
          <a:lstStyle/>
          <a:p>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5400">
                    <a:schemeClr val="accent1">
                      <a:lumMod val="20000"/>
                      <a:lumOff val="80000"/>
                      <a:alpha val="65000"/>
                    </a:schemeClr>
                  </a:glow>
                </a:effectLst>
                <a:sym typeface="Wingdings"/>
              </a:rPr>
              <a:t></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5400">
                  <a:schemeClr val="accent1">
                    <a:lumMod val="20000"/>
                    <a:lumOff val="80000"/>
                    <a:alpha val="65000"/>
                  </a:schemeClr>
                </a:glow>
              </a:effectLst>
            </a:endParaRPr>
          </a:p>
        </p:txBody>
      </p:sp>
    </p:spTree>
    <p:extLst>
      <p:ext uri="{BB962C8B-B14F-4D97-AF65-F5344CB8AC3E}">
        <p14:creationId xmlns:p14="http://schemas.microsoft.com/office/powerpoint/2010/main" val="179954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F4566E-8E20-4A0C-8CB7-85A949D6FB00}"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36205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F4566E-8E20-4A0C-8CB7-85A949D6FB00}"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304614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F4566E-8E20-4A0C-8CB7-85A949D6FB00}"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158990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F4566E-8E20-4A0C-8CB7-85A949D6FB00}"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234224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F4566E-8E20-4A0C-8CB7-85A949D6FB00}" type="datetimeFigureOut">
              <a:rPr lang="ru-RU" smtClean="0"/>
              <a:t>01.12.2024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92410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F4566E-8E20-4A0C-8CB7-85A949D6FB00}" type="datetimeFigureOut">
              <a:rPr lang="ru-RU" smtClean="0"/>
              <a:t>01.12.2024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192883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F4566E-8E20-4A0C-8CB7-85A949D6FB00}" type="datetimeFigureOut">
              <a:rPr lang="ru-RU" smtClean="0"/>
              <a:t>01.12.2024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216154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F4566E-8E20-4A0C-8CB7-85A949D6FB00}" type="datetimeFigureOut">
              <a:rPr lang="ru-RU" smtClean="0"/>
              <a:t>01.12.2024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367975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F4566E-8E20-4A0C-8CB7-85A949D6FB00}" type="datetimeFigureOut">
              <a:rPr lang="ru-RU" smtClean="0"/>
              <a:t>01.12.2024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41610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F4566E-8E20-4A0C-8CB7-85A949D6FB00}" type="datetimeFigureOut">
              <a:rPr lang="ru-RU" smtClean="0"/>
              <a:t>01.12.2024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9EADAE-B49A-4190-9387-AA42A147B8A9}" type="slidenum">
              <a:rPr lang="ru-RU" smtClean="0"/>
              <a:t>‹#›</a:t>
            </a:fld>
            <a:endParaRPr lang="ru-RU"/>
          </a:p>
        </p:txBody>
      </p:sp>
    </p:spTree>
    <p:extLst>
      <p:ext uri="{BB962C8B-B14F-4D97-AF65-F5344CB8AC3E}">
        <p14:creationId xmlns:p14="http://schemas.microsoft.com/office/powerpoint/2010/main" val="377420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rot="16200000">
            <a:off x="827584" y="908721"/>
            <a:ext cx="14185576" cy="4824536"/>
          </a:xfrm>
          <a:prstGeom prst="rect">
            <a:avLst/>
          </a:prstGeom>
          <a:noFill/>
        </p:spPr>
        <p:txBody>
          <a:bodyPr wrap="square" rtlCol="0">
            <a:prstTxWarp prst="textFadeDown">
              <a:avLst/>
            </a:prstTxWarp>
            <a:spAutoFit/>
            <a:scene3d>
              <a:camera prst="perspectiveRelaxed"/>
              <a:lightRig rig="threePt" dir="t"/>
            </a:scene3d>
            <a:sp3d extrusionH="57150">
              <a:bevelT w="57150" h="38100" prst="hardEdge"/>
            </a:sp3d>
          </a:bodyPr>
          <a:lstStyle/>
          <a:p>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5400">
                    <a:schemeClr val="accent1">
                      <a:lumMod val="20000"/>
                      <a:lumOff val="80000"/>
                      <a:alpha val="65000"/>
                    </a:schemeClr>
                  </a:glow>
                </a:effectLst>
                <a:sym typeface="Wingdings"/>
              </a:rPr>
              <a:t></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5400">
                  <a:schemeClr val="accent1">
                    <a:lumMod val="20000"/>
                    <a:lumOff val="80000"/>
                    <a:alpha val="65000"/>
                  </a:schemeClr>
                </a:glow>
              </a:effectLst>
            </a:endParaRPr>
          </a:p>
        </p:txBody>
      </p:sp>
      <p:sp>
        <p:nvSpPr>
          <p:cNvPr id="8" name="Прямоугольник 7"/>
          <p:cNvSpPr/>
          <p:nvPr userDrawn="1"/>
        </p:nvSpPr>
        <p:spPr>
          <a:xfrm>
            <a:off x="-18762" y="0"/>
            <a:ext cx="9144000" cy="6858000"/>
          </a:xfrm>
          <a:prstGeom prst="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4566E-8E20-4A0C-8CB7-85A949D6FB00}" type="datetimeFigureOut">
              <a:rPr lang="ru-RU" smtClean="0"/>
              <a:t>01.12.2024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EADAE-B49A-4190-9387-AA42A147B8A9}" type="slidenum">
              <a:rPr lang="ru-RU" smtClean="0"/>
              <a:t>‹#›</a:t>
            </a:fld>
            <a:endParaRPr lang="ru-RU"/>
          </a:p>
        </p:txBody>
      </p:sp>
    </p:spTree>
    <p:extLst>
      <p:ext uri="{BB962C8B-B14F-4D97-AF65-F5344CB8AC3E}">
        <p14:creationId xmlns:p14="http://schemas.microsoft.com/office/powerpoint/2010/main" val="1766274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656183"/>
          </a:xfrm>
        </p:spPr>
        <p:txBody>
          <a:bodyPr/>
          <a:lstStyle/>
          <a:p>
            <a:r>
              <a:rPr lang="ru-RU" dirty="0" smtClean="0"/>
              <a:t>МБДОУ «Красная шапочка»</a:t>
            </a:r>
            <a:br>
              <a:rPr lang="ru-RU" dirty="0" smtClean="0"/>
            </a:br>
            <a:r>
              <a:rPr lang="ru-RU" dirty="0" err="1" smtClean="0"/>
              <a:t>с.Вареновка</a:t>
            </a:r>
            <a:endParaRPr lang="ru-RU" dirty="0"/>
          </a:p>
        </p:txBody>
      </p:sp>
      <p:sp>
        <p:nvSpPr>
          <p:cNvPr id="3" name="Подзаголовок 2"/>
          <p:cNvSpPr>
            <a:spLocks noGrp="1"/>
          </p:cNvSpPr>
          <p:nvPr>
            <p:ph type="subTitle" idx="1"/>
          </p:nvPr>
        </p:nvSpPr>
        <p:spPr/>
        <p:txBody>
          <a:bodyPr/>
          <a:lstStyle/>
          <a:p>
            <a:r>
              <a:rPr lang="ru-RU" dirty="0" smtClean="0"/>
              <a:t>Музыкальный руководитель: Кашуба Татьяна Георгиевна</a:t>
            </a:r>
            <a:endParaRPr lang="ru-RU" dirty="0"/>
          </a:p>
        </p:txBody>
      </p:sp>
    </p:spTree>
    <p:extLst>
      <p:ext uri="{BB962C8B-B14F-4D97-AF65-F5344CB8AC3E}">
        <p14:creationId xmlns:p14="http://schemas.microsoft.com/office/powerpoint/2010/main" val="646491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Пояснение</a:t>
            </a:r>
            <a:endParaRPr lang="ru-RU" dirty="0"/>
          </a:p>
        </p:txBody>
      </p:sp>
      <p:sp>
        <p:nvSpPr>
          <p:cNvPr id="12" name="Объект 11"/>
          <p:cNvSpPr>
            <a:spLocks noGrp="1"/>
          </p:cNvSpPr>
          <p:nvPr>
            <p:ph idx="1"/>
          </p:nvPr>
        </p:nvSpPr>
        <p:spPr/>
        <p:txBody>
          <a:bodyPr>
            <a:normAutofit fontScale="92500" lnSpcReduction="20000"/>
          </a:bodyPr>
          <a:lstStyle/>
          <a:p>
            <a:r>
              <a:rPr lang="ru-RU" dirty="0" smtClean="0"/>
              <a:t>Поскольку многие коммуникативные танцы построены, в основном на жестах и движениях, которые в житейском обиходе выражают дружелюбие, открытое отношение  людей друг к другу, то в целом они производят положительные, радостные эмоции.</a:t>
            </a:r>
          </a:p>
          <a:p>
            <a:r>
              <a:rPr lang="ru-RU" dirty="0" smtClean="0"/>
              <a:t>Тактильный контакт, осуществляемый в танце, ещё более способствует развитию доброжелательных отношений между детьми и, тем самым, нормализации социального климата в детской группе.</a:t>
            </a:r>
          </a:p>
          <a:p>
            <a:endParaRPr lang="ru-RU" dirty="0"/>
          </a:p>
        </p:txBody>
      </p:sp>
    </p:spTree>
    <p:extLst>
      <p:ext uri="{BB962C8B-B14F-4D97-AF65-F5344CB8AC3E}">
        <p14:creationId xmlns:p14="http://schemas.microsoft.com/office/powerpoint/2010/main" val="129109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Моменты</a:t>
            </a:r>
            <a:endParaRPr lang="ru-RU" dirty="0"/>
          </a:p>
        </p:txBody>
      </p:sp>
      <p:sp>
        <p:nvSpPr>
          <p:cNvPr id="12" name="Объект 11"/>
          <p:cNvSpPr>
            <a:spLocks noGrp="1"/>
          </p:cNvSpPr>
          <p:nvPr>
            <p:ph idx="1"/>
          </p:nvPr>
        </p:nvSpPr>
        <p:spPr/>
        <p:txBody>
          <a:bodyPr>
            <a:normAutofit lnSpcReduction="10000"/>
          </a:bodyPr>
          <a:lstStyle/>
          <a:p>
            <a:r>
              <a:rPr lang="ru-RU" dirty="0" smtClean="0"/>
              <a:t>Известно, что в фольклорной традиции нет разделения на исполнителей и зрителей, а все присутствующие являются участниками и создателями игрового действия.</a:t>
            </a:r>
          </a:p>
          <a:p>
            <a:r>
              <a:rPr lang="ru-RU" dirty="0" smtClean="0"/>
              <a:t>Этот момент является весьма существенным, поскольку он снимает механизм оценивания, раскрепощает ребёнка и наделяет смыслом сам процесс его участия в танце-игре.</a:t>
            </a:r>
          </a:p>
        </p:txBody>
      </p:sp>
    </p:spTree>
    <p:extLst>
      <p:ext uri="{BB962C8B-B14F-4D97-AF65-F5344CB8AC3E}">
        <p14:creationId xmlns:p14="http://schemas.microsoft.com/office/powerpoint/2010/main" val="294089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Наблюдения</a:t>
            </a:r>
            <a:endParaRPr lang="ru-RU" dirty="0"/>
          </a:p>
        </p:txBody>
      </p:sp>
      <p:sp>
        <p:nvSpPr>
          <p:cNvPr id="12" name="Объект 11"/>
          <p:cNvSpPr>
            <a:spLocks noGrp="1"/>
          </p:cNvSpPr>
          <p:nvPr>
            <p:ph idx="1"/>
          </p:nvPr>
        </p:nvSpPr>
        <p:spPr/>
        <p:txBody>
          <a:bodyPr>
            <a:normAutofit lnSpcReduction="10000"/>
          </a:bodyPr>
          <a:lstStyle/>
          <a:p>
            <a:pPr marL="0" indent="0">
              <a:buNone/>
            </a:pPr>
            <a:r>
              <a:rPr lang="ru-RU" dirty="0"/>
              <a:t> </a:t>
            </a:r>
            <a:r>
              <a:rPr lang="ru-RU" dirty="0" smtClean="0"/>
              <a:t>В своей работе с этим музыкальным материалом заметила, что танцы быстро разучиваются, они доставляют удовольствие в рабочем процессе и детям и взрослым. Эти танцы можно включать в мероприятия в любые сезонные праздники, где они смотрятся живо, весело, замечается эмоциональный подъём у детей и у взрослых, которые непосредственно участники танца-игры, а также зрителей.</a:t>
            </a:r>
          </a:p>
        </p:txBody>
      </p:sp>
    </p:spTree>
    <p:extLst>
      <p:ext uri="{BB962C8B-B14F-4D97-AF65-F5344CB8AC3E}">
        <p14:creationId xmlns:p14="http://schemas.microsoft.com/office/powerpoint/2010/main" val="331571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Ценность и польза</a:t>
            </a:r>
            <a:endParaRPr lang="ru-RU" dirty="0"/>
          </a:p>
        </p:txBody>
      </p:sp>
      <p:sp>
        <p:nvSpPr>
          <p:cNvPr id="12" name="Объект 11"/>
          <p:cNvSpPr>
            <a:spLocks noGrp="1"/>
          </p:cNvSpPr>
          <p:nvPr>
            <p:ph idx="1"/>
          </p:nvPr>
        </p:nvSpPr>
        <p:spPr/>
        <p:txBody>
          <a:bodyPr>
            <a:normAutofit fontScale="92500"/>
          </a:bodyPr>
          <a:lstStyle/>
          <a:p>
            <a:pPr marL="0" indent="0">
              <a:buNone/>
            </a:pPr>
            <a:r>
              <a:rPr lang="ru-RU" dirty="0" smtClean="0"/>
              <a:t>Ценность и польза таких танцев-игр очевидна. Использовать их можно в самых разнообразных формах работы с детьми (и не только с детьми) – и на занятиях, и на праздниках, и на развлечениях.</a:t>
            </a:r>
          </a:p>
          <a:p>
            <a:pPr marL="0" indent="0">
              <a:buNone/>
            </a:pPr>
            <a:r>
              <a:rPr lang="ru-RU" dirty="0" smtClean="0"/>
              <a:t>Эти танцы адресованы детям, но их можно с успехом использовать в работе  для совместных игр-танцев детей с родителями или детей разного возраста на праздниках и развлечениях.</a:t>
            </a:r>
          </a:p>
        </p:txBody>
      </p:sp>
    </p:spTree>
    <p:extLst>
      <p:ext uri="{BB962C8B-B14F-4D97-AF65-F5344CB8AC3E}">
        <p14:creationId xmlns:p14="http://schemas.microsoft.com/office/powerpoint/2010/main" val="1182805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Коррекционная работа</a:t>
            </a:r>
            <a:endParaRPr lang="ru-RU" dirty="0"/>
          </a:p>
        </p:txBody>
      </p:sp>
      <p:sp>
        <p:nvSpPr>
          <p:cNvPr id="12" name="Объект 11"/>
          <p:cNvSpPr>
            <a:spLocks noGrp="1"/>
          </p:cNvSpPr>
          <p:nvPr>
            <p:ph idx="1"/>
          </p:nvPr>
        </p:nvSpPr>
        <p:spPr/>
        <p:txBody>
          <a:bodyPr>
            <a:normAutofit lnSpcReduction="10000"/>
          </a:bodyPr>
          <a:lstStyle/>
          <a:p>
            <a:pPr marL="0" indent="0">
              <a:buNone/>
            </a:pPr>
            <a:r>
              <a:rPr lang="ru-RU" dirty="0" smtClean="0"/>
              <a:t>Данный материал является доступным и привлекательным, вызывает яркие положительные эмоции, его с успехом можно включать в коррекционную работу с детьми, имеющими различную патологию развития ( как правило, у всех детей с проблемами развития нарушена эмоциональная сфера), ребенок зажат или излишне расторможен, у него неадекватная самооценка и, как следствие, проблема в общении.</a:t>
            </a:r>
          </a:p>
        </p:txBody>
      </p:sp>
    </p:spTree>
    <p:extLst>
      <p:ext uri="{BB962C8B-B14F-4D97-AF65-F5344CB8AC3E}">
        <p14:creationId xmlns:p14="http://schemas.microsoft.com/office/powerpoint/2010/main" val="3635459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Коррекция. Продолжение.</a:t>
            </a:r>
            <a:endParaRPr lang="ru-RU" dirty="0"/>
          </a:p>
        </p:txBody>
      </p:sp>
      <p:sp>
        <p:nvSpPr>
          <p:cNvPr id="12" name="Объект 11"/>
          <p:cNvSpPr>
            <a:spLocks noGrp="1"/>
          </p:cNvSpPr>
          <p:nvPr>
            <p:ph idx="1"/>
          </p:nvPr>
        </p:nvSpPr>
        <p:spPr/>
        <p:txBody>
          <a:bodyPr>
            <a:normAutofit fontScale="92500" lnSpcReduction="10000"/>
          </a:bodyPr>
          <a:lstStyle/>
          <a:p>
            <a:pPr marL="0" indent="0">
              <a:buNone/>
            </a:pPr>
            <a:r>
              <a:rPr lang="ru-RU" dirty="0" smtClean="0"/>
              <a:t>В несложных, но весёлых и подвижных танцах-играх, дети получают радость от самого процесса движения под музыку, от того, что у них всё получается, от возможности себя выразить, проявить, получить приз. Всё это даёт прекрасный эффект в коррекции развития особых детей и не нуждается в каких-то дополнительных рекомендациях (помимо специальных, которые уточнит дефектолог применительно к каждому особому случаю).</a:t>
            </a:r>
          </a:p>
        </p:txBody>
      </p:sp>
    </p:spTree>
    <p:extLst>
      <p:ext uri="{BB962C8B-B14F-4D97-AF65-F5344CB8AC3E}">
        <p14:creationId xmlns:p14="http://schemas.microsoft.com/office/powerpoint/2010/main" val="1607728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Песенное творчество</a:t>
            </a:r>
            <a:endParaRPr lang="ru-RU" dirty="0"/>
          </a:p>
        </p:txBody>
      </p:sp>
      <p:sp>
        <p:nvSpPr>
          <p:cNvPr id="3" name="Объект 2"/>
          <p:cNvSpPr>
            <a:spLocks noGrp="1"/>
          </p:cNvSpPr>
          <p:nvPr>
            <p:ph idx="1"/>
          </p:nvPr>
        </p:nvSpPr>
        <p:spPr/>
        <p:txBody>
          <a:bodyPr/>
          <a:lstStyle/>
          <a:p>
            <a:pPr marL="0" indent="0">
              <a:buNone/>
            </a:pPr>
            <a:r>
              <a:rPr lang="ru-RU" dirty="0" smtClean="0"/>
              <a:t> Песенное творчество является важнейшим условием развития не только музыкальной, но и общей культуры ребёнка. </a:t>
            </a:r>
          </a:p>
          <a:p>
            <a:pPr marL="0" indent="0">
              <a:buNone/>
            </a:pPr>
            <a:r>
              <a:rPr lang="ru-RU" dirty="0" smtClean="0"/>
              <a:t>Оно формирует у детей эстетическое мировосприятие, обогащает эмоциональный опыт, побуждает осознавать окружающий мир в его звуковых проявлениях.           </a:t>
            </a:r>
            <a:endParaRPr lang="ru-RU" dirty="0"/>
          </a:p>
        </p:txBody>
      </p:sp>
    </p:spTree>
    <p:extLst>
      <p:ext uri="{BB962C8B-B14F-4D97-AF65-F5344CB8AC3E}">
        <p14:creationId xmlns:p14="http://schemas.microsoft.com/office/powerpoint/2010/main" val="1094881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Танцевальные композиции</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   Танцевальное движение – сложный кинетический процесс, который состоит из множества движений рук, ног, корпуса, головы. Приводится в действие мелкая мускулатура, вестибулярный аппарат, пространственные ориентировки. </a:t>
            </a:r>
          </a:p>
          <a:p>
            <a:pPr marL="0" indent="0">
              <a:buNone/>
            </a:pPr>
            <a:r>
              <a:rPr lang="ru-RU" dirty="0" smtClean="0"/>
              <a:t>Очевидно, что у дошкольников небольшой жизненный опыт, не сформированы двигательные умения, преобладает наглядно – образное мышление, поэтому они копируют лишь то, что видят своими глазами, им присуще подражание. Детям дошкольного возраста сложно представить абстрактный образ, необходима конкретная ситуация. Так же на результат оказывают индивидуальные особенности, заложенные природой ( кому-то легче даётся задание, а у кого-то совсем не получается).         </a:t>
            </a:r>
            <a:endParaRPr lang="ru-RU" dirty="0"/>
          </a:p>
        </p:txBody>
      </p:sp>
    </p:spTree>
    <p:extLst>
      <p:ext uri="{BB962C8B-B14F-4D97-AF65-F5344CB8AC3E}">
        <p14:creationId xmlns:p14="http://schemas.microsoft.com/office/powerpoint/2010/main" val="3969022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Заключение</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Таким образом, музыкальная деятельность дошкольников – это различные способы познания детьми музыкального искусства, а через него окружающей жизни и самого себя, с помощью которых осуществляется музыкальное и общее развитие.</a:t>
            </a:r>
          </a:p>
          <a:p>
            <a:pPr marL="0" indent="0">
              <a:buNone/>
            </a:pPr>
            <a:r>
              <a:rPr lang="ru-RU" dirty="0" smtClean="0"/>
              <a:t>Ребёнок приобщается к музыке, исполняя произведения не только по заданному образцу, но и вкладывая своё отношение путём создания новых образов и действий. </a:t>
            </a:r>
          </a:p>
          <a:p>
            <a:pPr marL="0" indent="0">
              <a:buNone/>
            </a:pPr>
            <a:r>
              <a:rPr lang="ru-RU" dirty="0" smtClean="0"/>
              <a:t>Овладение этим навыком позволяет активно развивать фантазию, воображение и проявлять себя в начальных формах музыкального творчества: песенного, танцевального, игрового </a:t>
            </a:r>
            <a:r>
              <a:rPr lang="ru-RU" smtClean="0"/>
              <a:t>и т.д.            </a:t>
            </a:r>
            <a:endParaRPr lang="ru-RU" dirty="0"/>
          </a:p>
        </p:txBody>
      </p:sp>
    </p:spTree>
    <p:extLst>
      <p:ext uri="{BB962C8B-B14F-4D97-AF65-F5344CB8AC3E}">
        <p14:creationId xmlns:p14="http://schemas.microsoft.com/office/powerpoint/2010/main" val="4198307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Продолжение</a:t>
            </a:r>
            <a:endParaRPr lang="ru-RU" dirty="0"/>
          </a:p>
        </p:txBody>
      </p:sp>
      <p:sp>
        <p:nvSpPr>
          <p:cNvPr id="3" name="Объект 2"/>
          <p:cNvSpPr>
            <a:spLocks noGrp="1"/>
          </p:cNvSpPr>
          <p:nvPr>
            <p:ph idx="1"/>
          </p:nvPr>
        </p:nvSpPr>
        <p:spPr/>
        <p:txBody>
          <a:bodyPr>
            <a:normAutofit fontScale="92500"/>
          </a:bodyPr>
          <a:lstStyle/>
          <a:p>
            <a:pPr marL="0" indent="0">
              <a:buNone/>
            </a:pPr>
            <a:r>
              <a:rPr lang="ru-RU" dirty="0" smtClean="0"/>
              <a:t>Песенное творчество с элементами танцевальных композиций детей отличается от такой же деятельности взрослых. Такой вид творчества – это сочинения и импровизации: вокальные, двигательные, инструментальные, изобразительные и словесные.</a:t>
            </a:r>
          </a:p>
          <a:p>
            <a:pPr marL="0" indent="0">
              <a:buNone/>
            </a:pPr>
            <a:r>
              <a:rPr lang="ru-RU" dirty="0" smtClean="0"/>
              <a:t>Этот вид творческой деятельности удовлетворяет одну из важнейших потребностей ребенка – САМОВЫРАЖЕНИЕ.            </a:t>
            </a:r>
            <a:endParaRPr lang="ru-RU" dirty="0"/>
          </a:p>
        </p:txBody>
      </p:sp>
    </p:spTree>
    <p:extLst>
      <p:ext uri="{BB962C8B-B14F-4D97-AF65-F5344CB8AC3E}">
        <p14:creationId xmlns:p14="http://schemas.microsoft.com/office/powerpoint/2010/main" val="136413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4594522"/>
          </a:xfrm>
        </p:spPr>
        <p:txBody>
          <a:bodyPr>
            <a:normAutofit/>
          </a:bodyPr>
          <a:lstStyle/>
          <a:p>
            <a:r>
              <a:rPr lang="ru-RU" dirty="0" smtClean="0"/>
              <a:t>Тема: «Песенное творчество с элементами танцевальных композиций»</a:t>
            </a:r>
            <a:endParaRPr lang="ru-RU" dirty="0"/>
          </a:p>
        </p:txBody>
      </p:sp>
      <p:sp>
        <p:nvSpPr>
          <p:cNvPr id="7" name="Объект 6"/>
          <p:cNvSpPr>
            <a:spLocks noGrp="1"/>
          </p:cNvSpPr>
          <p:nvPr>
            <p:ph idx="1"/>
          </p:nvPr>
        </p:nvSpPr>
        <p:spPr>
          <a:xfrm>
            <a:off x="457200" y="6080444"/>
            <a:ext cx="8229600" cy="45719"/>
          </a:xfrm>
        </p:spPr>
        <p:txBody>
          <a:bodyPr>
            <a:normAutofit fontScale="25000" lnSpcReduction="20000"/>
          </a:bodyPr>
          <a:lstStyle/>
          <a:p>
            <a:pPr marL="0" indent="0">
              <a:buNone/>
            </a:pPr>
            <a:endParaRPr lang="ru-RU" dirty="0"/>
          </a:p>
        </p:txBody>
      </p:sp>
    </p:spTree>
    <p:extLst>
      <p:ext uri="{BB962C8B-B14F-4D97-AF65-F5344CB8AC3E}">
        <p14:creationId xmlns:p14="http://schemas.microsoft.com/office/powerpoint/2010/main" val="2430043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Продолжение</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Выполнение простейших творческих заданий приводит его к возможности проявить творческую инициативу : сначала в изменении, дополнении или окончании простейшей мелодии, игры, танца, упражнения; в дальнейшем – к первым творческим попыткам создания своего «произведения», осуществление собственного замысла. Все это уже может рассматриваться как первоначальное детское продуктивное музыкальное творчество, что в свою очередь может  протекать в обстановке эмоционального подъёма, а это способствует их внутреннему раскрепощению.            </a:t>
            </a:r>
            <a:endParaRPr lang="ru-RU" dirty="0"/>
          </a:p>
        </p:txBody>
      </p:sp>
    </p:spTree>
    <p:extLst>
      <p:ext uri="{BB962C8B-B14F-4D97-AF65-F5344CB8AC3E}">
        <p14:creationId xmlns:p14="http://schemas.microsoft.com/office/powerpoint/2010/main" val="4069152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Вывод</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Таким образом, дети, овладевая разнообразными средствами творческого самовыражения, самоутверждения и попав в атмосферу творческого успеха, приобретают уверенность в своих силах, смелость и независимость. </a:t>
            </a:r>
          </a:p>
          <a:p>
            <a:pPr marL="0" indent="0">
              <a:buNone/>
            </a:pPr>
            <a:r>
              <a:rPr lang="ru-RU" dirty="0" smtClean="0"/>
              <a:t>Это, в свою очередь, способствует раскрытию творческого потенциала детей и формированию у них потребности в творческом самовыражении и самореализации.            </a:t>
            </a:r>
            <a:endParaRPr lang="ru-RU" dirty="0"/>
          </a:p>
        </p:txBody>
      </p:sp>
    </p:spTree>
    <p:extLst>
      <p:ext uri="{BB962C8B-B14F-4D97-AF65-F5344CB8AC3E}">
        <p14:creationId xmlns:p14="http://schemas.microsoft.com/office/powerpoint/2010/main" val="273298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2 - Младшая группа танцы «Приглашение» и «Зайка серенький сидит и ушами шевелит»</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16832"/>
            <a:ext cx="3826768" cy="453650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926" y="1916832"/>
            <a:ext cx="4026874" cy="4536504"/>
          </a:xfrm>
          <a:prstGeom prst="rect">
            <a:avLst/>
          </a:prstGeom>
        </p:spPr>
      </p:pic>
    </p:spTree>
    <p:extLst>
      <p:ext uri="{BB962C8B-B14F-4D97-AF65-F5344CB8AC3E}">
        <p14:creationId xmlns:p14="http://schemas.microsoft.com/office/powerpoint/2010/main" val="2387423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2- Младшая группа песня «Как у нашей елочки зелены иголочки» </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1417638"/>
            <a:ext cx="4176464" cy="5235414"/>
          </a:xfrm>
          <a:prstGeom prst="rect">
            <a:avLst/>
          </a:prstGeom>
        </p:spPr>
      </p:pic>
    </p:spTree>
    <p:extLst>
      <p:ext uri="{BB962C8B-B14F-4D97-AF65-F5344CB8AC3E}">
        <p14:creationId xmlns:p14="http://schemas.microsoft.com/office/powerpoint/2010/main" val="3201985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2- Младшая группа песня «Зайчики и лисичка», хоровод «Ёлочка»</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35" y="4221088"/>
            <a:ext cx="4630795" cy="252514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890" y="1600200"/>
            <a:ext cx="4096589" cy="514603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35" y="1600199"/>
            <a:ext cx="4630795" cy="2438327"/>
          </a:xfrm>
          <a:prstGeom prst="rect">
            <a:avLst/>
          </a:prstGeom>
        </p:spPr>
      </p:pic>
    </p:spTree>
    <p:extLst>
      <p:ext uri="{BB962C8B-B14F-4D97-AF65-F5344CB8AC3E}">
        <p14:creationId xmlns:p14="http://schemas.microsoft.com/office/powerpoint/2010/main" val="2488124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2-я Младшая группа Песня «Мишка косолапый по лесу идёт»</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600200"/>
            <a:ext cx="3960440" cy="4997152"/>
          </a:xfrm>
          <a:prstGeom prst="rect">
            <a:avLst/>
          </a:prstGeom>
        </p:spPr>
      </p:pic>
    </p:spTree>
    <p:extLst>
      <p:ext uri="{BB962C8B-B14F-4D97-AF65-F5344CB8AC3E}">
        <p14:creationId xmlns:p14="http://schemas.microsoft.com/office/powerpoint/2010/main" val="914548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2-я Младшая группа Песня-игра «Зайчики и лисичка» (Сели зайчики в кружок, роют лапкой корешок)</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132856"/>
            <a:ext cx="4176464" cy="4536504"/>
          </a:xfrm>
          <a:prstGeom prst="rect">
            <a:avLst/>
          </a:prstGeom>
        </p:spPr>
      </p:pic>
    </p:spTree>
    <p:extLst>
      <p:ext uri="{BB962C8B-B14F-4D97-AF65-F5344CB8AC3E}">
        <p14:creationId xmlns:p14="http://schemas.microsoft.com/office/powerpoint/2010/main" val="3306174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Средняя группа Хороводная игра «Мы на луг ходили» Ведем хоровод, показали как спит зайчик</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76872"/>
            <a:ext cx="4042792" cy="432048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276872"/>
            <a:ext cx="3888432" cy="4320480"/>
          </a:xfrm>
          <a:prstGeom prst="rect">
            <a:avLst/>
          </a:prstGeom>
        </p:spPr>
      </p:pic>
    </p:spTree>
    <p:extLst>
      <p:ext uri="{BB962C8B-B14F-4D97-AF65-F5344CB8AC3E}">
        <p14:creationId xmlns:p14="http://schemas.microsoft.com/office/powerpoint/2010/main" val="3576715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Средняя группа зайчика будим игрой на дудочке и бьём в барабан.</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3970784" cy="499715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600200"/>
            <a:ext cx="4042792" cy="4997152"/>
          </a:xfrm>
          <a:prstGeom prst="rect">
            <a:avLst/>
          </a:prstGeom>
        </p:spPr>
      </p:pic>
    </p:spTree>
    <p:extLst>
      <p:ext uri="{BB962C8B-B14F-4D97-AF65-F5344CB8AC3E}">
        <p14:creationId xmlns:p14="http://schemas.microsoft.com/office/powerpoint/2010/main" val="1110193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Средняя группа показываем как зайчик потягивается, просыпается и танцует.</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44824"/>
            <a:ext cx="4104456" cy="468052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844824"/>
            <a:ext cx="4176464" cy="4680520"/>
          </a:xfrm>
          <a:prstGeom prst="rect">
            <a:avLst/>
          </a:prstGeom>
        </p:spPr>
      </p:pic>
    </p:spTree>
    <p:extLst>
      <p:ext uri="{BB962C8B-B14F-4D97-AF65-F5344CB8AC3E}">
        <p14:creationId xmlns:p14="http://schemas.microsoft.com/office/powerpoint/2010/main" val="1600552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2290266"/>
          </a:xfrm>
        </p:spPr>
        <p:txBody>
          <a:bodyPr/>
          <a:lstStyle/>
          <a:p>
            <a:r>
              <a:rPr lang="ru-RU" dirty="0" smtClean="0"/>
              <a:t>Цель:</a:t>
            </a:r>
            <a:endParaRPr lang="ru-RU" dirty="0"/>
          </a:p>
        </p:txBody>
      </p:sp>
      <p:sp>
        <p:nvSpPr>
          <p:cNvPr id="7" name="Объект 6"/>
          <p:cNvSpPr>
            <a:spLocks noGrp="1"/>
          </p:cNvSpPr>
          <p:nvPr>
            <p:ph idx="1"/>
          </p:nvPr>
        </p:nvSpPr>
        <p:spPr>
          <a:xfrm>
            <a:off x="899592" y="1772816"/>
            <a:ext cx="7787208" cy="4680519"/>
          </a:xfrm>
        </p:spPr>
        <p:txBody>
          <a:bodyPr>
            <a:normAutofit/>
          </a:bodyPr>
          <a:lstStyle/>
          <a:p>
            <a:r>
              <a:rPr lang="ru-RU" dirty="0" smtClean="0"/>
              <a:t>Создание условий для формирования личности ребёнка, развития разнообразных умений, способностей и качеств средствами музыки и </a:t>
            </a:r>
            <a:r>
              <a:rPr lang="ru-RU" dirty="0" err="1" smtClean="0"/>
              <a:t>танцевально</a:t>
            </a:r>
            <a:r>
              <a:rPr lang="ru-RU" dirty="0" smtClean="0"/>
              <a:t> – ритмических движений.</a:t>
            </a:r>
            <a:endParaRPr lang="ru-RU" dirty="0"/>
          </a:p>
        </p:txBody>
      </p:sp>
    </p:spTree>
    <p:extLst>
      <p:ext uri="{BB962C8B-B14F-4D97-AF65-F5344CB8AC3E}">
        <p14:creationId xmlns:p14="http://schemas.microsoft.com/office/powerpoint/2010/main" val="808361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Старшая группа хоровод «Масленка» и песня-танец « Тетя весельчак»</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2435" y="1988840"/>
            <a:ext cx="3960440" cy="431988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25" y="1988840"/>
            <a:ext cx="3960440" cy="4319884"/>
          </a:xfrm>
          <a:prstGeom prst="rect">
            <a:avLst/>
          </a:prstGeom>
        </p:spPr>
      </p:pic>
    </p:spTree>
    <p:extLst>
      <p:ext uri="{BB962C8B-B14F-4D97-AF65-F5344CB8AC3E}">
        <p14:creationId xmlns:p14="http://schemas.microsoft.com/office/powerpoint/2010/main" val="570123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Старшая группа Песня-игра «Пой, пой, веселей».</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00200"/>
            <a:ext cx="4176464" cy="514116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664" y="1600200"/>
            <a:ext cx="4330824" cy="5141168"/>
          </a:xfrm>
          <a:prstGeom prst="rect">
            <a:avLst/>
          </a:prstGeom>
        </p:spPr>
      </p:pic>
    </p:spTree>
    <p:extLst>
      <p:ext uri="{BB962C8B-B14F-4D97-AF65-F5344CB8AC3E}">
        <p14:creationId xmlns:p14="http://schemas.microsoft.com/office/powerpoint/2010/main" val="3519371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Старшая группа русская народная песня-игра «Ворон» </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6587" y="1988840"/>
            <a:ext cx="4330825" cy="4536504"/>
          </a:xfrm>
          <a:prstGeom prst="rect">
            <a:avLst/>
          </a:prstGeom>
        </p:spPr>
      </p:pic>
    </p:spTree>
    <p:extLst>
      <p:ext uri="{BB962C8B-B14F-4D97-AF65-F5344CB8AC3E}">
        <p14:creationId xmlns:p14="http://schemas.microsoft.com/office/powerpoint/2010/main" val="3086798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Старшая группа русская народная песня с движениями «Блины» </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00200"/>
            <a:ext cx="7344816" cy="4925144"/>
          </a:xfrm>
          <a:prstGeom prst="rect">
            <a:avLst/>
          </a:prstGeom>
        </p:spPr>
      </p:pic>
    </p:spTree>
    <p:extLst>
      <p:ext uri="{BB962C8B-B14F-4D97-AF65-F5344CB8AC3E}">
        <p14:creationId xmlns:p14="http://schemas.microsoft.com/office/powerpoint/2010/main" val="3014464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коммуникативный танец «Краковяк»</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672" y="1844824"/>
            <a:ext cx="4186808" cy="482453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44824"/>
            <a:ext cx="4248472" cy="4824536"/>
          </a:xfrm>
          <a:prstGeom prst="rect">
            <a:avLst/>
          </a:prstGeom>
        </p:spPr>
      </p:pic>
    </p:spTree>
    <p:extLst>
      <p:ext uri="{BB962C8B-B14F-4D97-AF65-F5344CB8AC3E}">
        <p14:creationId xmlns:p14="http://schemas.microsoft.com/office/powerpoint/2010/main" val="1042598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песня-игра с танцевальными движениями «Мы хотели танцевать»</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88840"/>
            <a:ext cx="4104456" cy="468052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656" y="1988840"/>
            <a:ext cx="4402832" cy="4680520"/>
          </a:xfrm>
          <a:prstGeom prst="rect">
            <a:avLst/>
          </a:prstGeom>
        </p:spPr>
      </p:pic>
    </p:spTree>
    <p:extLst>
      <p:ext uri="{BB962C8B-B14F-4D97-AF65-F5344CB8AC3E}">
        <p14:creationId xmlns:p14="http://schemas.microsoft.com/office/powerpoint/2010/main" val="910263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Песня-танец «Мы хотели танцевать»</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4" y="1600200"/>
            <a:ext cx="4216183" cy="499715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600200"/>
            <a:ext cx="4248472" cy="4997152"/>
          </a:xfrm>
          <a:prstGeom prst="rect">
            <a:avLst/>
          </a:prstGeom>
        </p:spPr>
      </p:pic>
    </p:spTree>
    <p:extLst>
      <p:ext uri="{BB962C8B-B14F-4D97-AF65-F5344CB8AC3E}">
        <p14:creationId xmlns:p14="http://schemas.microsoft.com/office/powerpoint/2010/main" val="1284096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песня-танец «Пой, пой веселей»</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00200"/>
            <a:ext cx="4114800" cy="506916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00200"/>
            <a:ext cx="4392488" cy="5069160"/>
          </a:xfrm>
          <a:prstGeom prst="rect">
            <a:avLst/>
          </a:prstGeom>
        </p:spPr>
      </p:pic>
    </p:spTree>
    <p:extLst>
      <p:ext uri="{BB962C8B-B14F-4D97-AF65-F5344CB8AC3E}">
        <p14:creationId xmlns:p14="http://schemas.microsoft.com/office/powerpoint/2010/main" val="4201406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Песня-танец «Пой, пой веселей»</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00200"/>
            <a:ext cx="4032448" cy="506916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713" y="1600200"/>
            <a:ext cx="4474840" cy="5069160"/>
          </a:xfrm>
          <a:prstGeom prst="rect">
            <a:avLst/>
          </a:prstGeom>
        </p:spPr>
      </p:pic>
    </p:spTree>
    <p:extLst>
      <p:ext uri="{BB962C8B-B14F-4D97-AF65-F5344CB8AC3E}">
        <p14:creationId xmlns:p14="http://schemas.microsoft.com/office/powerpoint/2010/main" val="1172003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Песня-танец «Мы сначала разошлись…»</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600200"/>
            <a:ext cx="4248472" cy="506916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600200"/>
            <a:ext cx="3960440" cy="5069160"/>
          </a:xfrm>
          <a:prstGeom prst="rect">
            <a:avLst/>
          </a:prstGeom>
        </p:spPr>
      </p:pic>
    </p:spTree>
    <p:extLst>
      <p:ext uri="{BB962C8B-B14F-4D97-AF65-F5344CB8AC3E}">
        <p14:creationId xmlns:p14="http://schemas.microsoft.com/office/powerpoint/2010/main" val="629305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67544" y="5499414"/>
            <a:ext cx="8309744" cy="461665"/>
          </a:xfrm>
          <a:prstGeom prst="rect">
            <a:avLst/>
          </a:prstGeom>
          <a:noFill/>
          <a:ln w="9525">
            <a:noFill/>
            <a:miter lim="800000"/>
            <a:headEnd/>
            <a:tailEnd/>
          </a:ln>
        </p:spPr>
        <p:txBody>
          <a:bodyPr wrap="square" anchor="ctr">
            <a:spAutoFit/>
          </a:bodyPr>
          <a:lstStyle/>
          <a:p>
            <a:pPr fontAlgn="base">
              <a:spcBef>
                <a:spcPct val="0"/>
              </a:spcBef>
              <a:spcAft>
                <a:spcPct val="0"/>
              </a:spcAft>
              <a:defRPr/>
            </a:pPr>
            <a:r>
              <a:rPr kumimoji="1" lang="ru-RU" sz="2400" b="1" i="1" dirty="0" smtClean="0">
                <a:solidFill>
                  <a:srgbClr val="4C453D">
                    <a:lumMod val="50000"/>
                  </a:srgbClr>
                </a:solidFill>
                <a:latin typeface="Times New Roman" pitchFamily="18" charset="0"/>
              </a:rPr>
              <a:t> </a:t>
            </a:r>
            <a:endParaRPr kumimoji="1" lang="ru-RU" sz="2400" b="1" i="1" dirty="0">
              <a:solidFill>
                <a:srgbClr val="4C453D">
                  <a:lumMod val="50000"/>
                </a:srgbClr>
              </a:solidFill>
              <a:latin typeface="Times New Roman" pitchFamily="18" charset="0"/>
            </a:endParaRPr>
          </a:p>
        </p:txBody>
      </p:sp>
      <p:sp>
        <p:nvSpPr>
          <p:cNvPr id="17" name="Заголовок 16"/>
          <p:cNvSpPr>
            <a:spLocks noGrp="1"/>
          </p:cNvSpPr>
          <p:nvPr>
            <p:ph type="title"/>
          </p:nvPr>
        </p:nvSpPr>
        <p:spPr/>
        <p:txBody>
          <a:bodyPr/>
          <a:lstStyle/>
          <a:p>
            <a:r>
              <a:rPr lang="ru-RU" dirty="0" smtClean="0"/>
              <a:t>Задачи:</a:t>
            </a:r>
            <a:endParaRPr lang="ru-RU" dirty="0"/>
          </a:p>
        </p:txBody>
      </p:sp>
      <p:sp>
        <p:nvSpPr>
          <p:cNvPr id="18" name="Объект 17"/>
          <p:cNvSpPr>
            <a:spLocks noGrp="1"/>
          </p:cNvSpPr>
          <p:nvPr>
            <p:ph idx="1"/>
          </p:nvPr>
        </p:nvSpPr>
        <p:spPr/>
        <p:txBody>
          <a:bodyPr>
            <a:normAutofit fontScale="92500"/>
          </a:bodyPr>
          <a:lstStyle/>
          <a:p>
            <a:r>
              <a:rPr lang="ru-RU" dirty="0" smtClean="0"/>
              <a:t>1 Образовательная: Повысить интерес детей дошкольного возраста к песенному творчеству с элементами танцевальных композиций.</a:t>
            </a:r>
          </a:p>
          <a:p>
            <a:r>
              <a:rPr lang="ru-RU" dirty="0" smtClean="0"/>
              <a:t>2 Развивающая: развивать музыкальные, творческие и коммуникативные способности детей.</a:t>
            </a:r>
          </a:p>
          <a:p>
            <a:r>
              <a:rPr lang="ru-RU" dirty="0" smtClean="0"/>
              <a:t>3 Воспитательная: воспитывать культуру, вкус, эстетические чувства и уверенность в себе.</a:t>
            </a:r>
            <a:endParaRPr lang="ru-RU" dirty="0"/>
          </a:p>
        </p:txBody>
      </p:sp>
    </p:spTree>
    <p:extLst>
      <p:ext uri="{BB962C8B-B14F-4D97-AF65-F5344CB8AC3E}">
        <p14:creationId xmlns:p14="http://schemas.microsoft.com/office/powerpoint/2010/main" val="138196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503607" y="1129012"/>
            <a:ext cx="8229600" cy="1143000"/>
          </a:xfrm>
        </p:spPr>
        <p:txBody>
          <a:bodyPr>
            <a:normAutofit fontScale="90000"/>
          </a:bodyPr>
          <a:lstStyle/>
          <a:p>
            <a:r>
              <a:rPr lang="ru-RU" dirty="0" smtClean="0"/>
              <a:t>Подготовительная группа Русская музыкальная народная игра с пением «Ремешок» и Песня – танец «Пой, пой веселей» </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15" y="2996952"/>
            <a:ext cx="4248472" cy="154817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672" y="2996952"/>
            <a:ext cx="4186808" cy="3600399"/>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01" y="4727685"/>
            <a:ext cx="4216806" cy="1869665"/>
          </a:xfrm>
          <a:prstGeom prst="rect">
            <a:avLst/>
          </a:prstGeom>
        </p:spPr>
      </p:pic>
    </p:spTree>
    <p:extLst>
      <p:ext uri="{BB962C8B-B14F-4D97-AF65-F5344CB8AC3E}">
        <p14:creationId xmlns:p14="http://schemas.microsoft.com/office/powerpoint/2010/main" val="3402715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274638"/>
            <a:ext cx="8229600" cy="1325562"/>
          </a:xfrm>
        </p:spPr>
        <p:txBody>
          <a:bodyPr>
            <a:normAutofit fontScale="90000"/>
          </a:bodyPr>
          <a:lstStyle/>
          <a:p>
            <a:r>
              <a:rPr lang="ru-RU" dirty="0" smtClean="0"/>
              <a:t>Подготовительная группа песня «Первоклашки»</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054" y="1600200"/>
            <a:ext cx="4248472" cy="499715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672" y="1600200"/>
            <a:ext cx="4186808" cy="4997151"/>
          </a:xfrm>
          <a:prstGeom prst="rect">
            <a:avLst/>
          </a:prstGeom>
        </p:spPr>
      </p:pic>
    </p:spTree>
    <p:extLst>
      <p:ext uri="{BB962C8B-B14F-4D97-AF65-F5344CB8AC3E}">
        <p14:creationId xmlns:p14="http://schemas.microsoft.com/office/powerpoint/2010/main" val="1429293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 «Первоклашки»</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00200"/>
            <a:ext cx="4258816" cy="485313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600200"/>
            <a:ext cx="4248472" cy="4853136"/>
          </a:xfrm>
          <a:prstGeom prst="rect">
            <a:avLst/>
          </a:prstGeom>
        </p:spPr>
      </p:pic>
    </p:spTree>
    <p:extLst>
      <p:ext uri="{BB962C8B-B14F-4D97-AF65-F5344CB8AC3E}">
        <p14:creationId xmlns:p14="http://schemas.microsoft.com/office/powerpoint/2010/main" val="946116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a:t>
            </a:r>
            <a:r>
              <a:rPr lang="ru-RU" dirty="0" smtClean="0"/>
              <a:t>группа Песня «В добрый час» с танцевальными движениями</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44824"/>
            <a:ext cx="4104456" cy="468052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656" y="1844824"/>
            <a:ext cx="4258816" cy="4680520"/>
          </a:xfrm>
          <a:prstGeom prst="rect">
            <a:avLst/>
          </a:prstGeom>
        </p:spPr>
      </p:pic>
    </p:spTree>
    <p:extLst>
      <p:ext uri="{BB962C8B-B14F-4D97-AF65-F5344CB8AC3E}">
        <p14:creationId xmlns:p14="http://schemas.microsoft.com/office/powerpoint/2010/main" val="2621705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 «В добрый час» с танцевальными движениями</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916832"/>
            <a:ext cx="4032448" cy="468052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648" y="1916832"/>
            <a:ext cx="4330824" cy="4680520"/>
          </a:xfrm>
          <a:prstGeom prst="rect">
            <a:avLst/>
          </a:prstGeom>
        </p:spPr>
      </p:pic>
    </p:spTree>
    <p:extLst>
      <p:ext uri="{BB962C8B-B14F-4D97-AF65-F5344CB8AC3E}">
        <p14:creationId xmlns:p14="http://schemas.microsoft.com/office/powerpoint/2010/main" val="2246396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 «В добрый час»</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00200"/>
            <a:ext cx="3960440" cy="499715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7640" y="1600200"/>
            <a:ext cx="4474840" cy="4997152"/>
          </a:xfrm>
          <a:prstGeom prst="rect">
            <a:avLst/>
          </a:prstGeom>
        </p:spPr>
      </p:pic>
    </p:spTree>
    <p:extLst>
      <p:ext uri="{BB962C8B-B14F-4D97-AF65-F5344CB8AC3E}">
        <p14:creationId xmlns:p14="http://schemas.microsoft.com/office/powerpoint/2010/main" val="3868518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 о Дружбе (Дай мне друг, руку, друг…)</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44824"/>
            <a:ext cx="4104456" cy="475252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656" y="1844824"/>
            <a:ext cx="4402832" cy="4752528"/>
          </a:xfrm>
          <a:prstGeom prst="rect">
            <a:avLst/>
          </a:prstGeom>
        </p:spPr>
      </p:pic>
    </p:spTree>
    <p:extLst>
      <p:ext uri="{BB962C8B-B14F-4D97-AF65-F5344CB8AC3E}">
        <p14:creationId xmlns:p14="http://schemas.microsoft.com/office/powerpoint/2010/main" val="3106945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t>Подготовительная группа Песня о дружбе с танцевальными движениями</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88840"/>
            <a:ext cx="4258816" cy="468052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988840"/>
            <a:ext cx="4176464" cy="4680520"/>
          </a:xfrm>
          <a:prstGeom prst="rect">
            <a:avLst/>
          </a:prstGeom>
        </p:spPr>
      </p:pic>
    </p:spTree>
    <p:extLst>
      <p:ext uri="{BB962C8B-B14F-4D97-AF65-F5344CB8AC3E}">
        <p14:creationId xmlns:p14="http://schemas.microsoft.com/office/powerpoint/2010/main" val="1659192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err="1" smtClean="0"/>
              <a:t>Подготовитеьная</a:t>
            </a:r>
            <a:r>
              <a:rPr lang="ru-RU" dirty="0" smtClean="0"/>
              <a:t> группа Песня о дружбе с танцевальными движениями </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916832"/>
            <a:ext cx="5544616" cy="4837112"/>
          </a:xfrm>
          <a:prstGeom prst="rect">
            <a:avLst/>
          </a:prstGeom>
        </p:spPr>
      </p:pic>
    </p:spTree>
    <p:extLst>
      <p:ext uri="{BB962C8B-B14F-4D97-AF65-F5344CB8AC3E}">
        <p14:creationId xmlns:p14="http://schemas.microsoft.com/office/powerpoint/2010/main" val="2078917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74681" y="485503"/>
            <a:ext cx="8229600" cy="1143000"/>
          </a:xfrm>
        </p:spPr>
        <p:txBody>
          <a:bodyPr>
            <a:normAutofit fontScale="90000"/>
          </a:bodyPr>
          <a:lstStyle/>
          <a:p>
            <a:r>
              <a:rPr lang="ru-RU" dirty="0" smtClean="0"/>
              <a:t>Коммуникативные игры с пением и танцевальными движениями «Буги-Вуги», «</a:t>
            </a:r>
            <a:r>
              <a:rPr lang="ru-RU" dirty="0" err="1" smtClean="0"/>
              <a:t>Лабада</a:t>
            </a:r>
            <a:r>
              <a:rPr lang="ru-RU" dirty="0" smtClean="0"/>
              <a:t>».</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204864"/>
            <a:ext cx="4176464" cy="446449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57" y="2204864"/>
            <a:ext cx="4330824" cy="4464496"/>
          </a:xfrm>
          <a:prstGeom prst="rect">
            <a:avLst/>
          </a:prstGeom>
        </p:spPr>
      </p:pic>
    </p:spTree>
    <p:extLst>
      <p:ext uri="{BB962C8B-B14F-4D97-AF65-F5344CB8AC3E}">
        <p14:creationId xmlns:p14="http://schemas.microsoft.com/office/powerpoint/2010/main" val="2412273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АКТУАЛЬНОСТЬ</a:t>
            </a:r>
            <a:endParaRPr lang="ru-RU" dirty="0"/>
          </a:p>
        </p:txBody>
      </p:sp>
      <p:sp>
        <p:nvSpPr>
          <p:cNvPr id="12" name="Объект 11"/>
          <p:cNvSpPr>
            <a:spLocks noGrp="1"/>
          </p:cNvSpPr>
          <p:nvPr>
            <p:ph idx="1"/>
          </p:nvPr>
        </p:nvSpPr>
        <p:spPr/>
        <p:txBody>
          <a:bodyPr>
            <a:noAutofit/>
          </a:bodyPr>
          <a:lstStyle/>
          <a:p>
            <a:r>
              <a:rPr lang="ru-RU" sz="1600" dirty="0" smtClean="0"/>
              <a:t>В современном мире нас окружают новые технологии, от которых порой идет кругом голова в выборе разнообразных методик и программ. В своей работе по музыкально-ритмическому воспитанию детей нужен разнообразный репертуар: упражнения, игры, этюды, парные танцы, сюжетные пляски и т.д. В свою работу хотелось взять что-то свежее, новое, не похожее на общепринятые стандарты, но в то же время интересное и доступное детям, такой репертуар, который бы был не рутиной в разучивании в работе с детьми, а был бы интересен всем участникам творческого процесса. Моё внимание привлек материал коммуникативных танцев, а также песенное творчество с элементами танцевальных композиций, речевые музыкальные танцы и игры. И если следовать формуле , что « учиться надо весело», то лучшего материала для занятий с детьми просто не придумать.</a:t>
            </a:r>
          </a:p>
          <a:p>
            <a:r>
              <a:rPr lang="ru-RU" sz="1600" dirty="0" smtClean="0"/>
              <a:t>В настоящее время особенно актуально брать в работу такой музыкальный материал, поскольку совместные праздники и развлечения с родителями стали проводиться практически повсеместно. На таких праздниках родители не только гости и зрители, но и активные исполнители, принимающие участие в разных танцах и играх вместе с детьми. </a:t>
            </a:r>
          </a:p>
          <a:p>
            <a:r>
              <a:rPr lang="ru-RU" sz="1600" dirty="0" smtClean="0"/>
              <a:t>Кроме того, предлагаемый материал можно использовать и на праздниках, где собраны дети разных возрастов (дошкольники, учащиеся младших, средних и старших классов).</a:t>
            </a:r>
          </a:p>
          <a:p>
            <a:pPr marL="0" indent="0">
              <a:buNone/>
            </a:pPr>
            <a:r>
              <a:rPr lang="ru-RU" sz="1600" dirty="0" smtClean="0"/>
              <a:t> </a:t>
            </a:r>
            <a:endParaRPr lang="ru-RU" sz="1600" dirty="0"/>
          </a:p>
        </p:txBody>
      </p:sp>
    </p:spTree>
    <p:extLst>
      <p:ext uri="{BB962C8B-B14F-4D97-AF65-F5344CB8AC3E}">
        <p14:creationId xmlns:p14="http://schemas.microsoft.com/office/powerpoint/2010/main" val="15084358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СПАСИБО ЗА ВНИМАНИЕ!</a:t>
            </a:r>
            <a:endParaRPr lang="ru-RU"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spTree>
    <p:extLst>
      <p:ext uri="{BB962C8B-B14F-4D97-AF65-F5344CB8AC3E}">
        <p14:creationId xmlns:p14="http://schemas.microsoft.com/office/powerpoint/2010/main" val="4210303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ПРОИСХОЖДЕНИЕ</a:t>
            </a:r>
            <a:endParaRPr lang="ru-RU" dirty="0"/>
          </a:p>
        </p:txBody>
      </p:sp>
      <p:sp>
        <p:nvSpPr>
          <p:cNvPr id="12" name="Объект 11"/>
          <p:cNvSpPr>
            <a:spLocks noGrp="1"/>
          </p:cNvSpPr>
          <p:nvPr>
            <p:ph idx="1"/>
          </p:nvPr>
        </p:nvSpPr>
        <p:spPr/>
        <p:txBody>
          <a:bodyPr/>
          <a:lstStyle/>
          <a:p>
            <a:r>
              <a:rPr lang="ru-RU" dirty="0" smtClean="0"/>
              <a:t>Происхождение этого материала связано с фольклором разных народов.</a:t>
            </a:r>
          </a:p>
          <a:p>
            <a:r>
              <a:rPr lang="ru-RU" dirty="0" smtClean="0"/>
              <a:t> Впоследствии использования подобных плясок при проведении праздников, досугов с детьми и взрослыми породило множество вариаций.</a:t>
            </a:r>
            <a:endParaRPr lang="ru-RU" dirty="0"/>
          </a:p>
        </p:txBody>
      </p:sp>
    </p:spTree>
    <p:extLst>
      <p:ext uri="{BB962C8B-B14F-4D97-AF65-F5344CB8AC3E}">
        <p14:creationId xmlns:p14="http://schemas.microsoft.com/office/powerpoint/2010/main" val="226139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dirty="0" smtClean="0"/>
              <a:t>ОСОБЕННОСТИ</a:t>
            </a:r>
            <a:endParaRPr lang="ru-RU" dirty="0"/>
          </a:p>
        </p:txBody>
      </p:sp>
      <p:sp>
        <p:nvSpPr>
          <p:cNvPr id="12" name="Объект 11"/>
          <p:cNvSpPr>
            <a:spLocks noGrp="1"/>
          </p:cNvSpPr>
          <p:nvPr>
            <p:ph idx="1"/>
          </p:nvPr>
        </p:nvSpPr>
        <p:spPr/>
        <p:txBody>
          <a:bodyPr/>
          <a:lstStyle/>
          <a:p>
            <a:r>
              <a:rPr lang="ru-RU" dirty="0" smtClean="0"/>
              <a:t>Во-первых, это, танцы с несложными движениями, включающие элементы невербального общения, смену партнёров, игровые задания (кто лучше пляшет) и т. д. Движения и фигуры в таких плясках очень просты, доступны для исполнения даже маленьким детям. В этих танцах есть игровые сюжеты, что ещё более облегчает их запоминание.</a:t>
            </a:r>
          </a:p>
        </p:txBody>
      </p:sp>
    </p:spTree>
    <p:extLst>
      <p:ext uri="{BB962C8B-B14F-4D97-AF65-F5344CB8AC3E}">
        <p14:creationId xmlns:p14="http://schemas.microsoft.com/office/powerpoint/2010/main" val="411435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Особенности</a:t>
            </a:r>
            <a:endParaRPr lang="ru-RU" dirty="0"/>
          </a:p>
        </p:txBody>
      </p:sp>
      <p:sp>
        <p:nvSpPr>
          <p:cNvPr id="12" name="Объект 11"/>
          <p:cNvSpPr>
            <a:spLocks noGrp="1"/>
          </p:cNvSpPr>
          <p:nvPr>
            <p:ph idx="1"/>
          </p:nvPr>
        </p:nvSpPr>
        <p:spPr/>
        <p:txBody>
          <a:bodyPr>
            <a:normAutofit fontScale="92500" lnSpcReduction="20000"/>
          </a:bodyPr>
          <a:lstStyle/>
          <a:p>
            <a:pPr marL="0" indent="0">
              <a:buNone/>
            </a:pPr>
            <a:r>
              <a:rPr lang="ru-RU" dirty="0" smtClean="0"/>
              <a:t> Во-вторых, помимо развития музыкального  слуха, выразительности движений, ориентировки в пространстве и т. д. могут быть эффективно реализованы следующие направления воспитательной работы:</a:t>
            </a:r>
          </a:p>
          <a:p>
            <a:pPr marL="0" indent="0">
              <a:buNone/>
            </a:pPr>
            <a:r>
              <a:rPr lang="ru-RU" dirty="0" smtClean="0"/>
              <a:t>1.Развитие динамической стороны общения: лёгкости вступления в контакт,</a:t>
            </a:r>
            <a:r>
              <a:rPr lang="ru-RU" dirty="0"/>
              <a:t> </a:t>
            </a:r>
            <a:r>
              <a:rPr lang="ru-RU" dirty="0" smtClean="0"/>
              <a:t>инициативности, готовности к общению;</a:t>
            </a:r>
          </a:p>
          <a:p>
            <a:pPr marL="0" indent="0">
              <a:buNone/>
            </a:pPr>
            <a:r>
              <a:rPr lang="ru-RU" dirty="0" smtClean="0"/>
              <a:t>2.Развитие </a:t>
            </a:r>
            <a:r>
              <a:rPr lang="ru-RU" dirty="0" err="1" smtClean="0"/>
              <a:t>эмпатии</a:t>
            </a:r>
            <a:r>
              <a:rPr lang="ru-RU" dirty="0" smtClean="0"/>
              <a:t>, сочувствие к партнёру,</a:t>
            </a:r>
          </a:p>
          <a:p>
            <a:pPr marL="0" indent="0">
              <a:buNone/>
            </a:pPr>
            <a:r>
              <a:rPr lang="ru-RU" dirty="0" smtClean="0"/>
              <a:t>Эмоциональности и выразительности невербальных средств общения;</a:t>
            </a:r>
          </a:p>
          <a:p>
            <a:pPr marL="0" indent="0">
              <a:buNone/>
            </a:pPr>
            <a:endParaRPr lang="ru-RU" dirty="0" smtClean="0"/>
          </a:p>
        </p:txBody>
      </p:sp>
    </p:spTree>
    <p:extLst>
      <p:ext uri="{BB962C8B-B14F-4D97-AF65-F5344CB8AC3E}">
        <p14:creationId xmlns:p14="http://schemas.microsoft.com/office/powerpoint/2010/main" val="376267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Особенности</a:t>
            </a:r>
            <a:endParaRPr lang="ru-RU" dirty="0"/>
          </a:p>
        </p:txBody>
      </p:sp>
      <p:sp>
        <p:nvSpPr>
          <p:cNvPr id="12" name="Объект 11"/>
          <p:cNvSpPr>
            <a:spLocks noGrp="1"/>
          </p:cNvSpPr>
          <p:nvPr>
            <p:ph idx="1"/>
          </p:nvPr>
        </p:nvSpPr>
        <p:spPr/>
        <p:txBody>
          <a:bodyPr>
            <a:normAutofit/>
          </a:bodyPr>
          <a:lstStyle/>
          <a:p>
            <a:r>
              <a:rPr lang="ru-RU" dirty="0" smtClean="0"/>
              <a:t>3. Развитие позитивного самоощущения, что связано с состоянием </a:t>
            </a:r>
            <a:r>
              <a:rPr lang="ru-RU" dirty="0" err="1" smtClean="0"/>
              <a:t>раскрепощённости</a:t>
            </a:r>
            <a:r>
              <a:rPr lang="ru-RU" dirty="0" smtClean="0"/>
              <a:t>, уверенности в себе, ощущением собственного благополучия, своей значимости в детском коллективе;</a:t>
            </a:r>
          </a:p>
          <a:p>
            <a:r>
              <a:rPr lang="ru-RU" dirty="0" smtClean="0"/>
              <a:t>4. Сформированной положительной самооценки.</a:t>
            </a:r>
          </a:p>
        </p:txBody>
      </p:sp>
    </p:spTree>
    <p:extLst>
      <p:ext uri="{BB962C8B-B14F-4D97-AF65-F5344CB8AC3E}">
        <p14:creationId xmlns:p14="http://schemas.microsoft.com/office/powerpoint/2010/main" val="235709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9AFE7DA-2A8F-4B6C-BD3E-C6908C8EA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Льдинки</Template>
  <TotalTime>833</TotalTime>
  <Words>1614</Words>
  <Application>Microsoft Office PowerPoint</Application>
  <PresentationFormat>Экран (4:3)</PresentationFormat>
  <Paragraphs>119</Paragraphs>
  <Slides>50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50</vt:i4>
      </vt:variant>
    </vt:vector>
  </HeadingPairs>
  <TitlesOfParts>
    <vt:vector size="55" baseType="lpstr">
      <vt:lpstr>Arial</vt:lpstr>
      <vt:lpstr>Calibri</vt:lpstr>
      <vt:lpstr>Times New Roman</vt:lpstr>
      <vt:lpstr>Wingdings</vt:lpstr>
      <vt:lpstr>Тема Office</vt:lpstr>
      <vt:lpstr>МБДОУ «Красная шапочка» с.Вареновка</vt:lpstr>
      <vt:lpstr>Тема: «Песенное творчество с элементами танцевальных композиций»</vt:lpstr>
      <vt:lpstr>Цель:</vt:lpstr>
      <vt:lpstr>Задачи:</vt:lpstr>
      <vt:lpstr>АКТУАЛЬНОСТЬ</vt:lpstr>
      <vt:lpstr>ПРОИСХОЖДЕНИЕ</vt:lpstr>
      <vt:lpstr>ОСОБЕННОСТИ</vt:lpstr>
      <vt:lpstr>Особенности</vt:lpstr>
      <vt:lpstr>Особенности</vt:lpstr>
      <vt:lpstr>Пояснение</vt:lpstr>
      <vt:lpstr>Моменты</vt:lpstr>
      <vt:lpstr>Наблюдения</vt:lpstr>
      <vt:lpstr>Ценность и польза</vt:lpstr>
      <vt:lpstr>Коррекционная работа</vt:lpstr>
      <vt:lpstr>Коррекция. Продолжение.</vt:lpstr>
      <vt:lpstr>Песенное творчество</vt:lpstr>
      <vt:lpstr>Танцевальные композиции</vt:lpstr>
      <vt:lpstr>Заключение</vt:lpstr>
      <vt:lpstr>Продолжение</vt:lpstr>
      <vt:lpstr>Продолжение</vt:lpstr>
      <vt:lpstr>Вывод</vt:lpstr>
      <vt:lpstr>2 - Младшая группа танцы «Приглашение» и «Зайка серенький сидит и ушами шевелит»</vt:lpstr>
      <vt:lpstr>2- Младшая группа песня «Как у нашей елочки зелены иголочки» </vt:lpstr>
      <vt:lpstr>2- Младшая группа песня «Зайчики и лисичка», хоровод «Ёлочка»</vt:lpstr>
      <vt:lpstr>2-я Младшая группа Песня «Мишка косолапый по лесу идёт»</vt:lpstr>
      <vt:lpstr>2-я Младшая группа Песня-игра «Зайчики и лисичка» (Сели зайчики в кружок, роют лапкой корешок)</vt:lpstr>
      <vt:lpstr>Средняя группа Хороводная игра «Мы на луг ходили» Ведем хоровод, показали как спит зайчик</vt:lpstr>
      <vt:lpstr>Средняя группа зайчика будим игрой на дудочке и бьём в барабан.</vt:lpstr>
      <vt:lpstr>Средняя группа показываем как зайчик потягивается, просыпается и танцует.</vt:lpstr>
      <vt:lpstr>Старшая группа хоровод «Масленка» и песня-танец « Тетя весельчак»</vt:lpstr>
      <vt:lpstr>Старшая группа Песня-игра «Пой, пой, веселей».</vt:lpstr>
      <vt:lpstr>Старшая группа русская народная песня-игра «Ворон» </vt:lpstr>
      <vt:lpstr>Старшая группа русская народная песня с движениями «Блины» </vt:lpstr>
      <vt:lpstr>Подготовительная группа коммуникативный танец «Краковяк»</vt:lpstr>
      <vt:lpstr>Подготовительная группа песня-игра с танцевальными движениями «Мы хотели танцевать»</vt:lpstr>
      <vt:lpstr>Подготовительная группа Песня-танец «Мы хотели танцевать»</vt:lpstr>
      <vt:lpstr>Подготовительная группа песня-танец «Пой, пой веселей»</vt:lpstr>
      <vt:lpstr>Подготовительная группа Песня-танец «Пой, пой веселей»</vt:lpstr>
      <vt:lpstr>Подготовительная группа Песня-танец «Мы сначала разошлись…»</vt:lpstr>
      <vt:lpstr>Подготовительная группа Русская музыкальная народная игра с пением «Ремешок» и Песня – танец «Пой, пой веселей» </vt:lpstr>
      <vt:lpstr>Подготовительная группа песня «Первоклашки»</vt:lpstr>
      <vt:lpstr>Подготовительная группа Песня «Первоклашки»</vt:lpstr>
      <vt:lpstr>Подготовительная группа Песня «В добрый час» с танцевальными движениями</vt:lpstr>
      <vt:lpstr>Подготовительная группа Песня «В добрый час» с танцевальными движениями</vt:lpstr>
      <vt:lpstr>Подготовительная группа Песня «В добрый час»</vt:lpstr>
      <vt:lpstr>Подготовительная группа Песня о Дружбе (Дай мне друг, руку, друг…)</vt:lpstr>
      <vt:lpstr>Подготовительная группа Песня о дружбе с танцевальными движениями</vt:lpstr>
      <vt:lpstr>Подготовитеьная группа Песня о дружбе с танцевальными движениями </vt:lpstr>
      <vt:lpstr>Коммуникативные игры с пением и танцевальными движениями «Буги-Вуги», «Лабада».</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Грайр Аракелян</dc:creator>
  <cp:keywords/>
  <cp:lastModifiedBy>Татьяна</cp:lastModifiedBy>
  <cp:revision>89</cp:revision>
  <dcterms:created xsi:type="dcterms:W3CDTF">2019-06-28T18:29:18Z</dcterms:created>
  <dcterms:modified xsi:type="dcterms:W3CDTF">2024-12-01T12:27:57Z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19329433</vt:lpwstr>
  </property>
  <property fmtid="{D5CDD505-2E9C-101B-9397-08002B2CF9AE}" pid="3" name="NXPowerLiteSettings">
    <vt:lpwstr>C7000400038000</vt:lpwstr>
  </property>
  <property fmtid="{D5CDD505-2E9C-101B-9397-08002B2CF9AE}" pid="4" name="NXPowerLiteVersion">
    <vt:lpwstr>S8.2.2</vt:lpwstr>
  </property>
  <property fmtid="{D5CDD505-2E9C-101B-9397-08002B2CF9AE}" pid="5" name="_TemplateID">
    <vt:lpwstr>TC019642919991</vt:lpwstr>
  </property>
</Properties>
</file>