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sldIdLst>
    <p:sldId id="315" r:id="rId2"/>
    <p:sldId id="318" r:id="rId3"/>
    <p:sldId id="322" r:id="rId4"/>
    <p:sldId id="266" r:id="rId5"/>
    <p:sldId id="267" r:id="rId6"/>
    <p:sldId id="271" r:id="rId7"/>
    <p:sldId id="278" r:id="rId8"/>
    <p:sldId id="281" r:id="rId9"/>
    <p:sldId id="309" r:id="rId10"/>
    <p:sldId id="310" r:id="rId11"/>
    <p:sldId id="372" r:id="rId12"/>
    <p:sldId id="313" r:id="rId13"/>
    <p:sldId id="314" r:id="rId14"/>
    <p:sldId id="283" r:id="rId15"/>
    <p:sldId id="329" r:id="rId16"/>
    <p:sldId id="284" r:id="rId17"/>
    <p:sldId id="286" r:id="rId18"/>
    <p:sldId id="292" r:id="rId19"/>
    <p:sldId id="293" r:id="rId20"/>
    <p:sldId id="311" r:id="rId21"/>
    <p:sldId id="352" r:id="rId22"/>
    <p:sldId id="364" r:id="rId23"/>
    <p:sldId id="34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8353FFDD-2AB2-4115-B509-6DCF94FD2262}">
          <p14:sldIdLst>
            <p14:sldId id="315"/>
            <p14:sldId id="381"/>
            <p14:sldId id="316"/>
            <p14:sldId id="318"/>
            <p14:sldId id="320"/>
            <p14:sldId id="322"/>
            <p14:sldId id="349"/>
            <p14:sldId id="266"/>
            <p14:sldId id="267"/>
            <p14:sldId id="324"/>
            <p14:sldId id="323"/>
            <p14:sldId id="269"/>
            <p14:sldId id="271"/>
            <p14:sldId id="278"/>
            <p14:sldId id="279"/>
            <p14:sldId id="378"/>
            <p14:sldId id="380"/>
            <p14:sldId id="375"/>
            <p14:sldId id="325"/>
            <p14:sldId id="377"/>
            <p14:sldId id="379"/>
            <p14:sldId id="281"/>
            <p14:sldId id="282"/>
            <p14:sldId id="283"/>
            <p14:sldId id="329"/>
            <p14:sldId id="284"/>
            <p14:sldId id="286"/>
            <p14:sldId id="288"/>
            <p14:sldId id="290"/>
            <p14:sldId id="291"/>
            <p14:sldId id="292"/>
            <p14:sldId id="330"/>
            <p14:sldId id="293"/>
            <p14:sldId id="294"/>
            <p14:sldId id="295"/>
            <p14:sldId id="296"/>
            <p14:sldId id="297"/>
            <p14:sldId id="299"/>
            <p14:sldId id="332"/>
            <p14:sldId id="300"/>
            <p14:sldId id="335"/>
            <p14:sldId id="372"/>
            <p14:sldId id="341"/>
            <p14:sldId id="336"/>
            <p14:sldId id="343"/>
            <p14:sldId id="342"/>
            <p14:sldId id="302"/>
            <p14:sldId id="306"/>
          </p14:sldIdLst>
        </p14:section>
        <p14:section name="Раздел без заголовка" id="{775196F7-F44A-42E8-BF84-B37538C348A3}">
          <p14:sldIdLst>
            <p14:sldId id="307"/>
            <p14:sldId id="308"/>
            <p14:sldId id="309"/>
            <p14:sldId id="310"/>
            <p14:sldId id="311"/>
            <p14:sldId id="352"/>
            <p14:sldId id="313"/>
            <p14:sldId id="314"/>
            <p14:sldId id="353"/>
            <p14:sldId id="358"/>
            <p14:sldId id="362"/>
            <p14:sldId id="363"/>
            <p14:sldId id="364"/>
            <p14:sldId id="365"/>
            <p14:sldId id="345"/>
            <p14:sldId id="348"/>
            <p14:sldId id="3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7" autoAdjust="0"/>
    <p:restoredTop sz="94631" autoAdjust="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067B0-4E97-43BE-A4A1-43DE6093405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90224-73A5-4602-9877-B21173435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3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14290"/>
            <a:ext cx="7776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dirty="0" smtClean="0">
                <a:latin typeface="Monotype Corsiva" pitchFamily="66" charset="0"/>
              </a:rPr>
              <a:t>Детский </a:t>
            </a:r>
            <a:r>
              <a:rPr lang="ru-RU" sz="4400" i="1" dirty="0">
                <a:latin typeface="Monotype Corsiva" pitchFamily="66" charset="0"/>
              </a:rPr>
              <a:t>фольклор. </a:t>
            </a:r>
            <a:endParaRPr lang="ru-RU" sz="4400" dirty="0">
              <a:latin typeface="Monotype Corsiva" pitchFamily="66" charset="0"/>
            </a:endParaRPr>
          </a:p>
        </p:txBody>
      </p:sp>
      <p:pic>
        <p:nvPicPr>
          <p:cNvPr id="26626" name="Picture 2" descr="D:\ДОКУМЕНТЫ С РАБОЧЕГО СТОЛА\РАБОЧИЙ СТОЛ\ДЕТСКИЕ ПРАЗДНИКИ И РАЗВЛЕЧЕНИЯ\ФОЛЬКЛОР\КАРТИНКИ\folk-det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001730"/>
            <a:ext cx="6715172" cy="39274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85852" y="2428868"/>
            <a:ext cx="7297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latin typeface="Monotype Corsiva" pitchFamily="66" charset="0"/>
            </a:endParaRPr>
          </a:p>
          <a:p>
            <a:pPr algn="ctr"/>
            <a:endParaRPr lang="ru-RU" b="1" dirty="0">
              <a:latin typeface="Monotype Corsiva" pitchFamily="66" charset="0"/>
            </a:endParaRPr>
          </a:p>
          <a:p>
            <a:pPr algn="ctr"/>
            <a:endParaRPr lang="ru-RU" b="1" dirty="0" smtClean="0">
              <a:latin typeface="Monotype Corsiva" pitchFamily="66" charset="0"/>
            </a:endParaRPr>
          </a:p>
          <a:p>
            <a:pPr algn="ctr"/>
            <a:endParaRPr lang="ru-RU" b="1" dirty="0">
              <a:latin typeface="Monotype Corsiva" pitchFamily="66" charset="0"/>
            </a:endParaRPr>
          </a:p>
          <a:p>
            <a:pPr algn="ctr"/>
            <a:endParaRPr lang="ru-RU" b="1" dirty="0" smtClean="0">
              <a:latin typeface="Monotype Corsiva" pitchFamily="66" charset="0"/>
            </a:endParaRPr>
          </a:p>
          <a:p>
            <a:pPr algn="ctr"/>
            <a:endParaRPr lang="ru-RU" b="1" dirty="0">
              <a:latin typeface="Monotype Corsiva" pitchFamily="66" charset="0"/>
            </a:endParaRPr>
          </a:p>
          <a:p>
            <a:pPr algn="ctr"/>
            <a:endParaRPr lang="ru-RU" b="1" dirty="0" smtClean="0">
              <a:latin typeface="Monotype Corsiva" pitchFamily="66" charset="0"/>
            </a:endParaRPr>
          </a:p>
          <a:p>
            <a:pPr algn="ctr"/>
            <a:endParaRPr lang="ru-RU" b="1" dirty="0">
              <a:latin typeface="Monotype Corsiva" pitchFamily="66" charset="0"/>
            </a:endParaRPr>
          </a:p>
          <a:p>
            <a:pPr algn="ctr"/>
            <a:endParaRPr lang="ru-RU" b="1" dirty="0" smtClean="0">
              <a:latin typeface="Monotype Corsiva" pitchFamily="66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Подготовила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музыкальный руководитель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Гура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Т.В.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09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2111" y="332656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Приговорка -</a:t>
            </a:r>
          </a:p>
          <a:p>
            <a:r>
              <a:rPr lang="ru-RU" sz="2000" dirty="0" smtClean="0">
                <a:latin typeface="Georgia" pitchFamily="18" charset="0"/>
              </a:rPr>
              <a:t>это </a:t>
            </a:r>
            <a:r>
              <a:rPr lang="ru-RU" sz="2000" dirty="0">
                <a:latin typeface="Georgia" pitchFamily="18" charset="0"/>
              </a:rPr>
              <a:t>обращение к живым существам: </a:t>
            </a:r>
            <a:r>
              <a:rPr lang="ru-RU" sz="2000" dirty="0" smtClean="0">
                <a:latin typeface="Georgia" pitchFamily="18" charset="0"/>
              </a:rPr>
              <a:t>жаворонкам </a:t>
            </a:r>
            <a:r>
              <a:rPr lang="ru-RU" sz="2000" dirty="0">
                <a:latin typeface="Georgia" pitchFamily="18" charset="0"/>
              </a:rPr>
              <a:t>, куликам, божьим коровкам и др</a:t>
            </a:r>
            <a:r>
              <a:rPr lang="ru-RU" sz="2000" dirty="0" smtClean="0">
                <a:latin typeface="Georgia" pitchFamily="18" charset="0"/>
              </a:rPr>
              <a:t>. Развешивали </a:t>
            </a:r>
            <a:r>
              <a:rPr lang="ru-RU" sz="2000" dirty="0">
                <a:latin typeface="Georgia" pitchFamily="18" charset="0"/>
              </a:rPr>
              <a:t>на деревьях птиц и животных из теста, картона, глины, устраивали свистопляски  (плясали под игру свистулек</a:t>
            </a:r>
            <a:r>
              <a:rPr lang="ru-RU" sz="2000" dirty="0" smtClean="0">
                <a:latin typeface="Georgia" pitchFamily="18" charset="0"/>
              </a:rPr>
              <a:t>).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48981" y="2329872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Улитка, улитка</a:t>
            </a:r>
            <a:r>
              <a:rPr lang="ru-RU" sz="2000" dirty="0" smtClean="0">
                <a:latin typeface="Georgia" pitchFamily="18" charset="0"/>
              </a:rPr>
              <a:t>, высуни </a:t>
            </a:r>
            <a:r>
              <a:rPr lang="ru-RU" sz="2000" dirty="0">
                <a:latin typeface="Georgia" pitchFamily="18" charset="0"/>
              </a:rPr>
              <a:t>рога,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дам тебе к чаю </a:t>
            </a:r>
            <a:r>
              <a:rPr lang="ru-RU" sz="2000" dirty="0" smtClean="0">
                <a:latin typeface="Georgia" pitchFamily="18" charset="0"/>
              </a:rPr>
              <a:t>кусок </a:t>
            </a:r>
            <a:r>
              <a:rPr lang="ru-RU" sz="2000" dirty="0">
                <a:latin typeface="Georgia" pitchFamily="18" charset="0"/>
              </a:rPr>
              <a:t>пирога.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4625" y="5403069"/>
            <a:ext cx="5184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Georgia" pitchFamily="18" charset="0"/>
              </a:rPr>
              <a:t>Свет-светлячок</a:t>
            </a:r>
            <a:r>
              <a:rPr lang="ru-RU" sz="2000" dirty="0" smtClean="0">
                <a:latin typeface="Georgia" pitchFamily="18" charset="0"/>
              </a:rPr>
              <a:t>, посвети </a:t>
            </a:r>
            <a:r>
              <a:rPr lang="ru-RU" sz="2000" dirty="0">
                <a:latin typeface="Georgia" pitchFamily="18" charset="0"/>
              </a:rPr>
              <a:t>в кулачок!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Посвети немножко</a:t>
            </a:r>
            <a:r>
              <a:rPr lang="ru-RU" sz="2000" dirty="0" smtClean="0">
                <a:latin typeface="Georgia" pitchFamily="18" charset="0"/>
              </a:rPr>
              <a:t>, дам </a:t>
            </a:r>
            <a:r>
              <a:rPr lang="ru-RU" sz="2000" dirty="0">
                <a:latin typeface="Georgia" pitchFamily="18" charset="0"/>
              </a:rPr>
              <a:t>тебе горошка,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Кувшин </a:t>
            </a:r>
            <a:r>
              <a:rPr lang="ru-RU" sz="2000" dirty="0" smtClean="0">
                <a:latin typeface="Georgia" pitchFamily="18" charset="0"/>
              </a:rPr>
              <a:t>творога и </a:t>
            </a:r>
            <a:r>
              <a:rPr lang="ru-RU" sz="2000" dirty="0">
                <a:latin typeface="Georgia" pitchFamily="18" charset="0"/>
              </a:rPr>
              <a:t>кусок пирога!</a:t>
            </a:r>
          </a:p>
        </p:txBody>
      </p:sp>
      <p:pic>
        <p:nvPicPr>
          <p:cNvPr id="26626" name="Picture 2" descr="https://ds04.infourok.ru/uploads/ex/120b/00073dfa-fef62a4f/hello_html_m7174a54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29872"/>
            <a:ext cx="2249289" cy="2175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http://multikidlyadetei.ru/wp-content/uploads/2017/11/svetlyachok_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96" y="3440797"/>
            <a:ext cx="1905000" cy="25717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758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3137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Считалка – </a:t>
            </a:r>
            <a:r>
              <a:rPr lang="ru-RU" sz="2000" dirty="0">
                <a:latin typeface="Georgia" pitchFamily="18" charset="0"/>
              </a:rPr>
              <a:t>это  древнее заклинание, позволяющее распределять трудную и опасную работу между людьми. </a:t>
            </a:r>
          </a:p>
          <a:p>
            <a:r>
              <a:rPr lang="ru-RU" sz="2000" dirty="0">
                <a:latin typeface="Georgia" pitchFamily="18" charset="0"/>
              </a:rPr>
              <a:t>Теперь это веселые стихи с четким ритмом, они предназначены для расчета играющих, чтобы знать – кто водит при игре.</a:t>
            </a:r>
          </a:p>
          <a:p>
            <a:pPr algn="ctr"/>
            <a:r>
              <a:rPr lang="ru-RU" sz="2000" dirty="0">
                <a:latin typeface="Georgia" pitchFamily="18" charset="0"/>
              </a:rPr>
              <a:t> </a:t>
            </a:r>
            <a:r>
              <a:rPr lang="ru-RU" sz="2000" b="1" dirty="0">
                <a:latin typeface="Georgia" pitchFamily="18" charset="0"/>
              </a:rPr>
              <a:t>Считалки  учат:</a:t>
            </a:r>
          </a:p>
          <a:p>
            <a:r>
              <a:rPr lang="ru-RU" sz="2000" dirty="0">
                <a:latin typeface="Georgia" pitchFamily="18" charset="0"/>
              </a:rPr>
              <a:t>- Придерживаться правил игры;</a:t>
            </a:r>
          </a:p>
          <a:p>
            <a:r>
              <a:rPr lang="ru-RU" sz="2000" dirty="0">
                <a:latin typeface="Georgia" pitchFamily="18" charset="0"/>
              </a:rPr>
              <a:t>- Быть дружными;</a:t>
            </a:r>
          </a:p>
          <a:p>
            <a:r>
              <a:rPr lang="ru-RU" sz="2000" dirty="0">
                <a:latin typeface="Georgia" pitchFamily="18" charset="0"/>
              </a:rPr>
              <a:t>- Быть честными и справедливыми;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Georgia" pitchFamily="18" charset="0"/>
              </a:rPr>
              <a:t>Считать </a:t>
            </a:r>
            <a:r>
              <a:rPr lang="ru-RU" sz="2000" dirty="0">
                <a:latin typeface="Georgia" pitchFamily="18" charset="0"/>
              </a:rPr>
              <a:t>(малышей). </a:t>
            </a:r>
            <a:endParaRPr lang="ru-RU" sz="2000" dirty="0" smtClean="0">
              <a:latin typeface="Georgia" pitchFamily="18" charset="0"/>
            </a:endParaRPr>
          </a:p>
          <a:p>
            <a:pPr marL="285750" indent="-285750">
              <a:buFontTx/>
              <a:buChar char="-"/>
            </a:pPr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>
                <a:latin typeface="Georgia" pitchFamily="18" charset="0"/>
              </a:rPr>
              <a:t>С раннего детства (3-5 лет) и до вступления в юность </a:t>
            </a:r>
            <a:r>
              <a:rPr lang="ru-RU" sz="2000" b="1" dirty="0">
                <a:latin typeface="Georgia" pitchFamily="18" charset="0"/>
              </a:rPr>
              <a:t>считалка </a:t>
            </a:r>
            <a:r>
              <a:rPr lang="ru-RU" sz="2000" dirty="0">
                <a:latin typeface="Georgia" pitchFamily="18" charset="0"/>
              </a:rPr>
              <a:t>является любимым произведением ребенка. Она </a:t>
            </a:r>
            <a:r>
              <a:rPr lang="ru-RU" sz="2000" b="1" dirty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способствует выработке  таких качеств, как честность, непреклонность, благородство, чувство товарищества, доставляет наслаждение, вырабатывает чувство ритма, необходимое в песне, в танце, в работе, способствует физическому развитию детей. Как в старинных, так и в современных </a:t>
            </a:r>
            <a:r>
              <a:rPr lang="ru-RU" sz="2000" b="1" dirty="0">
                <a:latin typeface="Georgia" pitchFamily="18" charset="0"/>
              </a:rPr>
              <a:t>считалках </a:t>
            </a:r>
            <a:r>
              <a:rPr lang="ru-RU" sz="2000" dirty="0">
                <a:latin typeface="Georgia" pitchFamily="18" charset="0"/>
              </a:rPr>
              <a:t>господствует единый принцип рифмовки стихов — напевно интонированное </a:t>
            </a:r>
            <a:r>
              <a:rPr lang="ru-RU" sz="2000" i="1" dirty="0">
                <a:latin typeface="Georgia" pitchFamily="18" charset="0"/>
              </a:rPr>
              <a:t>скандирование.  </a:t>
            </a:r>
            <a:r>
              <a:rPr lang="ru-RU" sz="2000" dirty="0">
                <a:latin typeface="Georgia" pitchFamily="18" charset="0"/>
              </a:rPr>
              <a:t>Игровыми припевами или считалками в большинстве своем сопровождаются игры с веревкой и мячом</a:t>
            </a:r>
            <a:r>
              <a:rPr lang="ru-RU" sz="2000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0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Скороговорки</a:t>
            </a:r>
            <a:r>
              <a:rPr lang="ru-RU" sz="2400" b="1" dirty="0">
                <a:latin typeface="Georgia" pitchFamily="18" charset="0"/>
              </a:rPr>
              <a:t>.</a:t>
            </a:r>
          </a:p>
          <a:p>
            <a:r>
              <a:rPr lang="ru-RU" sz="2400" dirty="0" smtClean="0">
                <a:latin typeface="Georgia" pitchFamily="18" charset="0"/>
              </a:rPr>
              <a:t>Ребенок уже умеет говорить. </a:t>
            </a:r>
            <a:r>
              <a:rPr lang="ru-RU" sz="2400" dirty="0">
                <a:latin typeface="Georgia" pitchFamily="18" charset="0"/>
              </a:rPr>
              <a:t>Но еще не все звуки у него получаются. Тут на помощь приходят скороговорки. </a:t>
            </a:r>
            <a:r>
              <a:rPr lang="ru-RU" sz="2400" b="1" dirty="0">
                <a:latin typeface="Georgia" pitchFamily="18" charset="0"/>
              </a:rPr>
              <a:t>Скороговорка </a:t>
            </a:r>
            <a:r>
              <a:rPr lang="ru-RU" sz="2400" dirty="0">
                <a:latin typeface="Georgia" pitchFamily="18" charset="0"/>
              </a:rPr>
              <a:t>– народно – поэтическое произведение, построенное на сочетании </a:t>
            </a:r>
            <a:r>
              <a:rPr lang="ru-RU" sz="2400" dirty="0" smtClean="0">
                <a:latin typeface="Georgia" pitchFamily="18" charset="0"/>
              </a:rPr>
              <a:t>звуков, затрудняющих </a:t>
            </a:r>
            <a:r>
              <a:rPr lang="ru-RU" sz="2400" dirty="0">
                <a:latin typeface="Georgia" pitchFamily="18" charset="0"/>
              </a:rPr>
              <a:t>быстрое и четкое произнесение слов.</a:t>
            </a:r>
            <a:r>
              <a:rPr lang="ru-RU" sz="2400" b="1" dirty="0">
                <a:latin typeface="Georgia" pitchFamily="18" charset="0"/>
              </a:rPr>
              <a:t> 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428" y="2849419"/>
            <a:ext cx="85471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Пекарь пек пироги в </a:t>
            </a:r>
            <a:r>
              <a:rPr lang="ru-RU" sz="2000" dirty="0" smtClean="0">
                <a:latin typeface="Georgia" pitchFamily="18" charset="0"/>
              </a:rPr>
              <a:t>печи.</a:t>
            </a:r>
          </a:p>
          <a:p>
            <a:r>
              <a:rPr lang="ru-RU" sz="2000" dirty="0" smtClean="0">
                <a:latin typeface="Georgia" pitchFamily="18" charset="0"/>
              </a:rPr>
              <a:t>Перепелка </a:t>
            </a:r>
            <a:r>
              <a:rPr lang="ru-RU" sz="2000" dirty="0">
                <a:latin typeface="Georgia" pitchFamily="18" charset="0"/>
              </a:rPr>
              <a:t>перепелят прятала от ребят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r>
              <a:rPr lang="ru-RU" sz="2000" dirty="0" smtClean="0">
                <a:latin typeface="Georgia" pitchFamily="18" charset="0"/>
              </a:rPr>
              <a:t>На </a:t>
            </a:r>
            <a:r>
              <a:rPr lang="ru-RU" sz="2000" dirty="0">
                <a:latin typeface="Georgia" pitchFamily="18" charset="0"/>
              </a:rPr>
              <a:t>траве тропка, травка на тропке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ru-RU" sz="2000" dirty="0">
                <a:latin typeface="Georgia" pitchFamily="18" charset="0"/>
              </a:rPr>
              <a:t/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Пётр Петров, по прозванию Перов, </a:t>
            </a:r>
            <a:r>
              <a:rPr lang="ru-RU" sz="2000" dirty="0" smtClean="0">
                <a:latin typeface="Georgia" pitchFamily="18" charset="0"/>
              </a:rPr>
              <a:t>поймал </a:t>
            </a:r>
            <a:r>
              <a:rPr lang="ru-RU" sz="2000" dirty="0">
                <a:latin typeface="Georgia" pitchFamily="18" charset="0"/>
              </a:rPr>
              <a:t>птицу-перепелицу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r>
              <a:rPr lang="ru-RU" sz="2000" dirty="0">
                <a:latin typeface="Georgia" pitchFamily="18" charset="0"/>
              </a:rPr>
              <a:t>Собирала Маргарита маргаритки на горе,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Растеряла Маргарита маргаритки на траве</a:t>
            </a:r>
            <a:r>
              <a:rPr lang="ru-RU" sz="2000" dirty="0" smtClean="0">
                <a:latin typeface="Georgia" pitchFamily="18" charset="0"/>
              </a:rPr>
              <a:t>.</a:t>
            </a:r>
            <a:endParaRPr lang="ru-RU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89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Загадка </a:t>
            </a:r>
            <a:r>
              <a:rPr lang="ru-RU" sz="2000" dirty="0">
                <a:latin typeface="Georgia" pitchFamily="18" charset="0"/>
              </a:rPr>
              <a:t>– небольшое произведение </a:t>
            </a:r>
            <a:r>
              <a:rPr lang="ru-RU" sz="2000" dirty="0" smtClean="0">
                <a:latin typeface="Georgia" pitchFamily="18" charset="0"/>
              </a:rPr>
              <a:t> народно-поэтического творчества</a:t>
            </a:r>
            <a:r>
              <a:rPr lang="ru-RU" sz="2000" dirty="0">
                <a:latin typeface="Georgia" pitchFamily="18" charset="0"/>
              </a:rPr>
              <a:t>, 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иносказатеньное</a:t>
            </a:r>
            <a:r>
              <a:rPr lang="ru-RU" sz="2000" dirty="0" smtClean="0">
                <a:latin typeface="Georgia" pitchFamily="18" charset="0"/>
              </a:rPr>
              <a:t> поэтическое </a:t>
            </a:r>
            <a:r>
              <a:rPr lang="ru-RU" sz="2000" dirty="0" err="1" smtClean="0">
                <a:latin typeface="Georgia" pitchFamily="18" charset="0"/>
              </a:rPr>
              <a:t>описаниев</a:t>
            </a:r>
            <a:r>
              <a:rPr lang="ru-RU" sz="2000" dirty="0" smtClean="0">
                <a:latin typeface="Georgia" pitchFamily="18" charset="0"/>
              </a:rPr>
              <a:t>  какого-либо предметы или явления, испытывающее сообразительность отгадывающего, которому </a:t>
            </a:r>
            <a:r>
              <a:rPr lang="ru-RU" sz="2000" dirty="0">
                <a:latin typeface="Georgia" pitchFamily="18" charset="0"/>
              </a:rPr>
              <a:t>нужно отгадать предмет или явление по их признакам. </a:t>
            </a:r>
            <a:r>
              <a:rPr lang="ru-RU" sz="2000" b="1" dirty="0" smtClean="0">
                <a:latin typeface="Georgia" pitchFamily="18" charset="0"/>
              </a:rPr>
              <a:t>Загадк</a:t>
            </a:r>
            <a:r>
              <a:rPr lang="ru-RU" sz="2000" dirty="0" smtClean="0">
                <a:latin typeface="Georgia" pitchFamily="18" charset="0"/>
              </a:rPr>
              <a:t>и </a:t>
            </a:r>
            <a:r>
              <a:rPr lang="ru-RU" sz="2000" dirty="0">
                <a:latin typeface="Georgia" pitchFamily="18" charset="0"/>
              </a:rPr>
              <a:t>подразделяются на:</a:t>
            </a:r>
          </a:p>
          <a:p>
            <a:r>
              <a:rPr lang="ru-RU" sz="2000" dirty="0">
                <a:latin typeface="Georgia" pitchFamily="18" charset="0"/>
              </a:rPr>
              <a:t>- загадки-сравнения</a:t>
            </a:r>
            <a:r>
              <a:rPr lang="ru-RU" sz="2000" dirty="0" smtClean="0">
                <a:latin typeface="Georgia" pitchFamily="18" charset="0"/>
              </a:rPr>
              <a:t>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latin typeface="Georgia" pitchFamily="18" charset="0"/>
              </a:rPr>
              <a:t>- </a:t>
            </a:r>
            <a:r>
              <a:rPr lang="ru-RU" sz="2000" dirty="0">
                <a:latin typeface="Georgia" pitchFamily="18" charset="0"/>
              </a:rPr>
              <a:t>загадки-вопросы</a:t>
            </a:r>
            <a:r>
              <a:rPr lang="ru-RU" sz="2000" dirty="0" smtClean="0">
                <a:latin typeface="Georgia" pitchFamily="18" charset="0"/>
              </a:rPr>
              <a:t>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latin typeface="Georgia" pitchFamily="18" charset="0"/>
              </a:rPr>
              <a:t>- </a:t>
            </a:r>
            <a:r>
              <a:rPr lang="ru-RU" sz="2000" dirty="0">
                <a:latin typeface="Georgia" pitchFamily="18" charset="0"/>
              </a:rPr>
              <a:t>загадки-противопоставления</a:t>
            </a:r>
            <a:r>
              <a:rPr lang="ru-RU" sz="2000" dirty="0" smtClean="0">
                <a:latin typeface="Georgia" pitchFamily="18" charset="0"/>
              </a:rPr>
              <a:t>; </a:t>
            </a:r>
            <a:endParaRPr lang="ru-RU" sz="2000" dirty="0"/>
          </a:p>
          <a:p>
            <a:r>
              <a:rPr lang="ru-RU" sz="2000" dirty="0" smtClean="0">
                <a:latin typeface="Georgia" pitchFamily="18" charset="0"/>
              </a:rPr>
              <a:t>- загадки-описания.</a:t>
            </a:r>
          </a:p>
          <a:p>
            <a:r>
              <a:rPr lang="ru-RU" sz="2000" dirty="0" smtClean="0">
                <a:latin typeface="Georgia" pitchFamily="18" charset="0"/>
              </a:rPr>
              <a:t>Красная </a:t>
            </a:r>
            <a:r>
              <a:rPr lang="ru-RU" sz="2000" dirty="0">
                <a:latin typeface="Georgia" pitchFamily="18" charset="0"/>
              </a:rPr>
              <a:t>девица в зеркало глядится</a:t>
            </a:r>
            <a:r>
              <a:rPr lang="ru-RU" sz="2000" dirty="0" smtClean="0">
                <a:latin typeface="Georgia" pitchFamily="18" charset="0"/>
              </a:rPr>
              <a:t>. (</a:t>
            </a:r>
            <a:r>
              <a:rPr lang="ru-RU" sz="2000" dirty="0">
                <a:latin typeface="Georgia" pitchFamily="18" charset="0"/>
              </a:rPr>
              <a:t>Заря)</a:t>
            </a:r>
            <a:r>
              <a:rPr lang="ru-RU" sz="2000" dirty="0" smtClean="0">
                <a:latin typeface="Georgia" pitchFamily="18" charset="0"/>
              </a:rPr>
              <a:t> 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r>
              <a:rPr lang="ru-RU" sz="2000" dirty="0">
                <a:latin typeface="Georgia" pitchFamily="18" charset="0"/>
              </a:rPr>
              <a:t>Что в хлебе родится, а есть не годится</a:t>
            </a:r>
            <a:r>
              <a:rPr lang="ru-RU" sz="2000" dirty="0" smtClean="0">
                <a:latin typeface="Georgia" pitchFamily="18" charset="0"/>
              </a:rPr>
              <a:t>? (</a:t>
            </a:r>
            <a:r>
              <a:rPr lang="ru-RU" sz="2000" dirty="0">
                <a:latin typeface="Georgia" pitchFamily="18" charset="0"/>
              </a:rPr>
              <a:t>Василек</a:t>
            </a:r>
            <a:r>
              <a:rPr lang="ru-RU" sz="2000" dirty="0" smtClean="0">
                <a:latin typeface="Georgia" pitchFamily="18" charset="0"/>
              </a:rPr>
              <a:t>)</a:t>
            </a:r>
            <a:r>
              <a:rPr lang="ru-RU" sz="2000" dirty="0">
                <a:latin typeface="Georgia" pitchFamily="18" charset="0"/>
              </a:rPr>
              <a:t> </a:t>
            </a:r>
            <a:endParaRPr lang="ru-RU" sz="2000" dirty="0" smtClean="0">
              <a:latin typeface="Georgia" pitchFamily="18" charset="0"/>
            </a:endParaRP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r>
              <a:rPr lang="ru-RU" sz="2000" dirty="0" smtClean="0">
                <a:latin typeface="Georgia" pitchFamily="18" charset="0"/>
              </a:rPr>
              <a:t>Мягок</a:t>
            </a:r>
            <a:r>
              <a:rPr lang="ru-RU" sz="2000" dirty="0">
                <a:latin typeface="Georgia" pitchFamily="18" charset="0"/>
              </a:rPr>
              <a:t>, а не пух,</a:t>
            </a:r>
            <a:r>
              <a:rPr lang="ru-RU" sz="2000" dirty="0" smtClean="0">
                <a:latin typeface="Georgia" pitchFamily="18" charset="0"/>
              </a:rPr>
              <a:t> Зелен</a:t>
            </a:r>
            <a:r>
              <a:rPr lang="ru-RU" sz="2000" dirty="0">
                <a:latin typeface="Georgia" pitchFamily="18" charset="0"/>
              </a:rPr>
              <a:t>, а не трава</a:t>
            </a:r>
            <a:r>
              <a:rPr lang="ru-RU" sz="2000" dirty="0" smtClean="0">
                <a:latin typeface="Georgia" pitchFamily="18" charset="0"/>
              </a:rPr>
              <a:t>. (</a:t>
            </a:r>
            <a:r>
              <a:rPr lang="ru-RU" sz="2000" dirty="0">
                <a:latin typeface="Georgia" pitchFamily="18" charset="0"/>
              </a:rPr>
              <a:t>Мох</a:t>
            </a:r>
            <a:r>
              <a:rPr lang="ru-RU" sz="2000" dirty="0" smtClean="0">
                <a:latin typeface="Georgia" pitchFamily="18" charset="0"/>
              </a:rPr>
              <a:t>)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r>
              <a:rPr lang="ru-RU" sz="2000" dirty="0" smtClean="0">
                <a:latin typeface="Georgia" pitchFamily="18" charset="0"/>
              </a:rPr>
              <a:t>Белым </a:t>
            </a:r>
            <a:r>
              <a:rPr lang="ru-RU" sz="2000" dirty="0">
                <a:latin typeface="Georgia" pitchFamily="18" charset="0"/>
              </a:rPr>
              <a:t>цветёт, зелёным висит, красным падает</a:t>
            </a:r>
            <a:r>
              <a:rPr lang="ru-RU" sz="2000" dirty="0" smtClean="0">
                <a:latin typeface="Georgia" pitchFamily="18" charset="0"/>
              </a:rPr>
              <a:t>.  (Яблоко)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r>
              <a:rPr lang="ru-RU" sz="2000" dirty="0" smtClean="0">
                <a:latin typeface="Georgia" pitchFamily="18" charset="0"/>
              </a:rPr>
              <a:t>Не </a:t>
            </a:r>
            <a:r>
              <a:rPr lang="ru-RU" sz="2000" dirty="0">
                <a:latin typeface="Georgia" pitchFamily="18" charset="0"/>
              </a:rPr>
              <a:t>прядёт и не ткёт, а людей одевает</a:t>
            </a:r>
            <a:r>
              <a:rPr lang="ru-RU" sz="2000" dirty="0" smtClean="0">
                <a:latin typeface="Georgia" pitchFamily="18" charset="0"/>
              </a:rPr>
              <a:t>.  (</a:t>
            </a:r>
            <a:r>
              <a:rPr lang="ru-RU" sz="2000" dirty="0">
                <a:latin typeface="Georgia" pitchFamily="18" charset="0"/>
              </a:rPr>
              <a:t>Овца</a:t>
            </a:r>
            <a:r>
              <a:rPr lang="ru-RU" sz="2000" dirty="0" smtClean="0">
                <a:latin typeface="Georgia" pitchFamily="18" charset="0"/>
              </a:rPr>
              <a:t>)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  <a:p>
            <a:r>
              <a:rPr lang="ru-RU" sz="2000" dirty="0">
                <a:latin typeface="Georgia" pitchFamily="18" charset="0"/>
              </a:rPr>
              <a:t>Кто больше всех кричит, а меньше всех делает</a:t>
            </a:r>
            <a:r>
              <a:rPr lang="ru-RU" sz="2000" dirty="0" smtClean="0">
                <a:latin typeface="Georgia" pitchFamily="18" charset="0"/>
              </a:rPr>
              <a:t>? (</a:t>
            </a:r>
            <a:r>
              <a:rPr lang="ru-RU" sz="2000" dirty="0">
                <a:latin typeface="Georgia" pitchFamily="18" charset="0"/>
              </a:rPr>
              <a:t>Петух</a:t>
            </a:r>
            <a:r>
              <a:rPr lang="ru-RU" sz="2000" dirty="0" smtClean="0">
                <a:latin typeface="Georgia" pitchFamily="18" charset="0"/>
              </a:rPr>
              <a:t>)</a:t>
            </a:r>
            <a:endParaRPr lang="ru-RU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77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Сказка –</a:t>
            </a:r>
          </a:p>
          <a:p>
            <a:r>
              <a:rPr lang="ru-RU" sz="2000" dirty="0" smtClean="0">
                <a:latin typeface="Georgia" pitchFamily="18" charset="0"/>
              </a:rPr>
              <a:t>один </a:t>
            </a:r>
            <a:r>
              <a:rPr lang="ru-RU" sz="2000" dirty="0">
                <a:latin typeface="Georgia" pitchFamily="18" charset="0"/>
              </a:rPr>
              <a:t>из основных видов устной народной прозы, ее типическим свойством считается установка на вымысел. Дети проявляют особый интерес к сказке, их привлекают динамично развивающийся сюжет, характерные образы. Поэтому и в детском фольклоре сказка занимает одно из основных мест. К детским сказкам относятся несколько групп произведений: сказки, перешедшие из фольклора взрослых и специально обработанные для </a:t>
            </a:r>
            <a:r>
              <a:rPr lang="ru-RU" sz="2000" dirty="0" smtClean="0">
                <a:latin typeface="Georgia" pitchFamily="18" charset="0"/>
              </a:rPr>
              <a:t>детей; </a:t>
            </a:r>
            <a:r>
              <a:rPr lang="ru-RU" sz="2000" dirty="0">
                <a:latin typeface="Georgia" pitchFamily="18" charset="0"/>
              </a:rPr>
              <a:t>сказки, специально создаваемые для детей (</a:t>
            </a:r>
            <a:r>
              <a:rPr lang="ru-RU" sz="2000" b="1" dirty="0">
                <a:latin typeface="Georgia" pitchFamily="18" charset="0"/>
              </a:rPr>
              <a:t>докучные сказки и кумулятивные сказки</a:t>
            </a:r>
            <a:r>
              <a:rPr lang="ru-RU" sz="2000" dirty="0">
                <a:latin typeface="Georgia" pitchFamily="18" charset="0"/>
              </a:rPr>
              <a:t>), и собственно детский фольклор (</a:t>
            </a:r>
            <a:r>
              <a:rPr lang="ru-RU" sz="2000" b="1" dirty="0">
                <a:latin typeface="Georgia" pitchFamily="18" charset="0"/>
              </a:rPr>
              <a:t>сказки, сочиняемые самими детьми</a:t>
            </a:r>
            <a:r>
              <a:rPr lang="ru-RU" sz="2000" dirty="0">
                <a:latin typeface="Georgia" pitchFamily="18" charset="0"/>
              </a:rPr>
              <a:t>). Как и колыбельные песни, сказки используются в развлекательных и поучительных целях. Обычно сказки рассказывают те лица, которые занимаются воспитанием детей (бабушки, матери, няни, пестуньи</a:t>
            </a:r>
            <a:r>
              <a:rPr lang="ru-RU" sz="2000" dirty="0" smtClean="0">
                <a:latin typeface="Georgia" pitchFamily="18" charset="0"/>
              </a:rPr>
              <a:t>).</a:t>
            </a:r>
          </a:p>
          <a:p>
            <a:r>
              <a:rPr lang="ru-RU" sz="2000" dirty="0">
                <a:latin typeface="Georgia" pitchFamily="18" charset="0"/>
              </a:rPr>
              <a:t>Обычно выделяют </a:t>
            </a:r>
            <a:r>
              <a:rPr lang="ru-RU" sz="2000" b="1" dirty="0">
                <a:latin typeface="Georgia" pitchFamily="18" charset="0"/>
              </a:rPr>
              <a:t>сказки о животных, волшебные и бытовые. </a:t>
            </a:r>
            <a:r>
              <a:rPr lang="ru-RU" sz="2000" dirty="0">
                <a:latin typeface="Georgia" pitchFamily="18" charset="0"/>
              </a:rPr>
              <a:t>Они различаются между собой по характеру вымысла, по героям и по используемым мотивам.</a:t>
            </a:r>
          </a:p>
        </p:txBody>
      </p:sp>
    </p:spTree>
    <p:extLst>
      <p:ext uri="{BB962C8B-B14F-4D97-AF65-F5344CB8AC3E}">
        <p14:creationId xmlns="" xmlns:p14="http://schemas.microsoft.com/office/powerpoint/2010/main" val="15392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96" y="3501008"/>
            <a:ext cx="84519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 smtClean="0">
                <a:latin typeface="Georgia" pitchFamily="18" charset="0"/>
              </a:rPr>
              <a:t>Докучные сказки:</a:t>
            </a:r>
          </a:p>
          <a:p>
            <a:pPr fontAlgn="base"/>
            <a:r>
              <a:rPr lang="ru-RU" sz="2000" dirty="0" smtClean="0">
                <a:latin typeface="Georgia" pitchFamily="18" charset="0"/>
              </a:rPr>
              <a:t>Жили-были </a:t>
            </a:r>
            <a:r>
              <a:rPr lang="ru-RU" sz="2000" dirty="0">
                <a:latin typeface="Georgia" pitchFamily="18" charset="0"/>
              </a:rPr>
              <a:t>два </a:t>
            </a:r>
            <a:r>
              <a:rPr lang="ru-RU" dirty="0">
                <a:latin typeface="Georgia" pitchFamily="18" charset="0"/>
              </a:rPr>
              <a:t>павлина, </a:t>
            </a:r>
            <a:r>
              <a:rPr lang="ru-RU" dirty="0" smtClean="0">
                <a:latin typeface="Georgia" pitchFamily="18" charset="0"/>
              </a:rPr>
              <a:t>вот </a:t>
            </a:r>
            <a:r>
              <a:rPr lang="ru-RU" dirty="0">
                <a:latin typeface="Georgia" pitchFamily="18" charset="0"/>
              </a:rPr>
              <a:t>и сказки половина. </a:t>
            </a:r>
            <a:br>
              <a:rPr lang="ru-RU" dirty="0">
                <a:latin typeface="Georgia" pitchFamily="18" charset="0"/>
              </a:rPr>
            </a:br>
            <a:r>
              <a:rPr lang="ru-RU" dirty="0">
                <a:latin typeface="Georgia" pitchFamily="18" charset="0"/>
              </a:rPr>
              <a:t>Жили-были два гуся, </a:t>
            </a:r>
            <a:r>
              <a:rPr lang="ru-RU" dirty="0" smtClean="0">
                <a:latin typeface="Georgia" pitchFamily="18" charset="0"/>
              </a:rPr>
              <a:t>вот </a:t>
            </a:r>
            <a:r>
              <a:rPr lang="ru-RU" dirty="0">
                <a:latin typeface="Georgia" pitchFamily="18" charset="0"/>
              </a:rPr>
              <a:t>и сказка вся</a:t>
            </a:r>
            <a:r>
              <a:rPr lang="ru-RU" dirty="0" smtClean="0">
                <a:latin typeface="Georgia" pitchFamily="18" charset="0"/>
              </a:rPr>
              <a:t>.</a:t>
            </a:r>
          </a:p>
          <a:p>
            <a:pPr algn="ctr" fontAlgn="base"/>
            <a:r>
              <a:rPr lang="ru-RU" dirty="0" smtClean="0">
                <a:latin typeface="Georgia" pitchFamily="18" charset="0"/>
              </a:rPr>
              <a:t>---</a:t>
            </a:r>
            <a:endParaRPr lang="ru-RU" dirty="0">
              <a:latin typeface="Georgia" pitchFamily="18" charset="0"/>
            </a:endParaRPr>
          </a:p>
          <a:p>
            <a:pPr fontAlgn="base"/>
            <a:r>
              <a:rPr lang="ru-RU" dirty="0">
                <a:latin typeface="Georgia" pitchFamily="18" charset="0"/>
              </a:rPr>
              <a:t>Встал медведь на колоду </a:t>
            </a:r>
            <a:r>
              <a:rPr lang="ru-RU" dirty="0" smtClean="0">
                <a:latin typeface="Georgia" pitchFamily="18" charset="0"/>
              </a:rPr>
              <a:t>– бултых </a:t>
            </a:r>
            <a:r>
              <a:rPr lang="ru-RU" dirty="0">
                <a:latin typeface="Georgia" pitchFamily="18" charset="0"/>
              </a:rPr>
              <a:t>в воду!</a:t>
            </a:r>
            <a:br>
              <a:rPr lang="ru-RU" dirty="0">
                <a:latin typeface="Georgia" pitchFamily="18" charset="0"/>
              </a:rPr>
            </a:br>
            <a:r>
              <a:rPr lang="ru-RU" dirty="0">
                <a:latin typeface="Georgia" pitchFamily="18" charset="0"/>
              </a:rPr>
              <a:t>Уж он в воде мок, мок</a:t>
            </a:r>
            <a:r>
              <a:rPr lang="ru-RU" dirty="0" smtClean="0">
                <a:latin typeface="Georgia" pitchFamily="18" charset="0"/>
              </a:rPr>
              <a:t>, уж </a:t>
            </a:r>
            <a:r>
              <a:rPr lang="ru-RU" dirty="0">
                <a:latin typeface="Georgia" pitchFamily="18" charset="0"/>
              </a:rPr>
              <a:t>он в воде кис, кис,</a:t>
            </a:r>
            <a:br>
              <a:rPr lang="ru-RU" dirty="0">
                <a:latin typeface="Georgia" pitchFamily="18" charset="0"/>
              </a:rPr>
            </a:br>
            <a:r>
              <a:rPr lang="ru-RU" dirty="0">
                <a:latin typeface="Georgia" pitchFamily="18" charset="0"/>
              </a:rPr>
              <a:t>Вымок, выкис</a:t>
            </a:r>
            <a:r>
              <a:rPr lang="ru-RU" dirty="0" smtClean="0">
                <a:latin typeface="Georgia" pitchFamily="18" charset="0"/>
              </a:rPr>
              <a:t>, вылез</a:t>
            </a:r>
            <a:r>
              <a:rPr lang="ru-RU" dirty="0">
                <a:latin typeface="Georgia" pitchFamily="18" charset="0"/>
              </a:rPr>
              <a:t>, высох</a:t>
            </a:r>
            <a:r>
              <a:rPr lang="ru-RU" dirty="0" smtClean="0">
                <a:latin typeface="Georgia" pitchFamily="18" charset="0"/>
              </a:rPr>
              <a:t>. Встал </a:t>
            </a:r>
            <a:r>
              <a:rPr lang="ru-RU" dirty="0">
                <a:latin typeface="Georgia" pitchFamily="18" charset="0"/>
              </a:rPr>
              <a:t>медведь на колоду</a:t>
            </a:r>
            <a:r>
              <a:rPr lang="ru-RU" dirty="0" smtClean="0">
                <a:latin typeface="Georgia" pitchFamily="18" charset="0"/>
              </a:rPr>
              <a:t>…</a:t>
            </a:r>
          </a:p>
          <a:p>
            <a:pPr algn="ctr" fontAlgn="base"/>
            <a:r>
              <a:rPr lang="ru-RU" dirty="0" smtClean="0">
                <a:latin typeface="Georgia" pitchFamily="18" charset="0"/>
              </a:rPr>
              <a:t>---</a:t>
            </a:r>
          </a:p>
          <a:p>
            <a:pPr fontAlgn="base"/>
            <a:r>
              <a:rPr lang="ru-RU" dirty="0">
                <a:latin typeface="Georgia" pitchFamily="18" charset="0"/>
              </a:rPr>
              <a:t>Жили-были два брата журавля. </a:t>
            </a:r>
            <a:r>
              <a:rPr lang="ru-RU" dirty="0" smtClean="0">
                <a:latin typeface="Georgia" pitchFamily="18" charset="0"/>
              </a:rPr>
              <a:t>Скосили </a:t>
            </a:r>
            <a:r>
              <a:rPr lang="ru-RU" dirty="0">
                <a:latin typeface="Georgia" pitchFamily="18" charset="0"/>
              </a:rPr>
              <a:t>стожок сенца; </a:t>
            </a:r>
            <a:br>
              <a:rPr lang="ru-RU" dirty="0">
                <a:latin typeface="Georgia" pitchFamily="18" charset="0"/>
              </a:rPr>
            </a:br>
            <a:r>
              <a:rPr lang="ru-RU" dirty="0">
                <a:latin typeface="Georgia" pitchFamily="18" charset="0"/>
              </a:rPr>
              <a:t>Положили </a:t>
            </a:r>
            <a:r>
              <a:rPr lang="ru-RU" dirty="0" err="1">
                <a:latin typeface="Georgia" pitchFamily="18" charset="0"/>
              </a:rPr>
              <a:t>середи</a:t>
            </a:r>
            <a:r>
              <a:rPr lang="ru-RU" dirty="0">
                <a:latin typeface="Georgia" pitchFamily="18" charset="0"/>
              </a:rPr>
              <a:t> кольца... </a:t>
            </a:r>
            <a:r>
              <a:rPr lang="ru-RU" dirty="0" smtClean="0">
                <a:latin typeface="Georgia" pitchFamily="18" charset="0"/>
              </a:rPr>
              <a:t>Не </a:t>
            </a:r>
            <a:r>
              <a:rPr lang="ru-RU" dirty="0">
                <a:latin typeface="Georgia" pitchFamily="18" charset="0"/>
              </a:rPr>
              <a:t>начать ли опять с конца?</a:t>
            </a:r>
            <a:endParaRPr lang="ru-RU" dirty="0" smtClean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440" y="326214"/>
            <a:ext cx="4925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Georgia" pitchFamily="18" charset="0"/>
              </a:rPr>
              <a:t>Кумулятивные сказки </a:t>
            </a:r>
            <a:r>
              <a:rPr lang="ru-RU" dirty="0">
                <a:latin typeface="Georgia" pitchFamily="18" charset="0"/>
              </a:rPr>
              <a:t>строятся на многократном повторении какого-то звена. Они отличаются богатством языка, зачастую тяготеют к рифме и ритму. Как правило, кумулятивные сказки рассказывали маленьким детям, для того чтобы они быстрее научились говорить – слушая повторения, ребенку проще запомнить отдельные слова или выражения</a:t>
            </a:r>
            <a:r>
              <a:rPr lang="ru-RU" dirty="0" smtClean="0">
                <a:latin typeface="Georgia" pitchFamily="18" charset="0"/>
              </a:rPr>
              <a:t>. </a:t>
            </a:r>
            <a:r>
              <a:rPr lang="ru-RU" b="1" dirty="0">
                <a:latin typeface="Georgia" pitchFamily="18" charset="0"/>
              </a:rPr>
              <a:t>Кумулятивные сказки -</a:t>
            </a:r>
            <a:r>
              <a:rPr lang="ru-RU" dirty="0">
                <a:latin typeface="Georgia" pitchFamily="18" charset="0"/>
              </a:rPr>
              <a:t>«Колобок»,  «Теремок»,  «Репка»</a:t>
            </a:r>
            <a:endParaRPr lang="ru-RU" dirty="0" smtClean="0">
              <a:latin typeface="Georgia" pitchFamily="18" charset="0"/>
            </a:endParaRPr>
          </a:p>
        </p:txBody>
      </p:sp>
      <p:pic>
        <p:nvPicPr>
          <p:cNvPr id="9219" name="Picture 3" descr="C:\Users\ЛАРИСА\Pictures\Downloads\img21 (1) - коп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968" y="404664"/>
            <a:ext cx="3526505" cy="23042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8496" y="3188536"/>
            <a:ext cx="6877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8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865" y="295851"/>
            <a:ext cx="8204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Небылицы</a:t>
            </a:r>
            <a:r>
              <a:rPr lang="ru-RU" sz="2000" dirty="0">
                <a:latin typeface="Georgia" pitchFamily="18" charset="0"/>
              </a:rPr>
              <a:t> - это красочные яркие словесные картинки-перевёртыши</a:t>
            </a:r>
            <a:r>
              <a:rPr lang="ru-RU" sz="2000" dirty="0" smtClean="0">
                <a:latin typeface="Georgia" pitchFamily="18" charset="0"/>
              </a:rPr>
              <a:t>, чепуха, которых в жизни не бывает,  </a:t>
            </a:r>
            <a:r>
              <a:rPr lang="ru-RU" sz="2000" dirty="0">
                <a:latin typeface="Georgia" pitchFamily="18" charset="0"/>
              </a:rPr>
              <a:t>которые составляют мир повседневных впечатлений </a:t>
            </a:r>
            <a:r>
              <a:rPr lang="ru-RU" sz="2000" dirty="0" smtClean="0">
                <a:latin typeface="Georgia" pitchFamily="18" charset="0"/>
              </a:rPr>
              <a:t>ребенка. Небылицы способствуют развитию чувства юмора.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1218" y="3727593"/>
            <a:ext cx="54849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Лиса </a:t>
            </a:r>
            <a:r>
              <a:rPr lang="ru-RU" sz="2000" dirty="0">
                <a:latin typeface="Georgia" pitchFamily="18" charset="0"/>
              </a:rPr>
              <a:t>по лесу бежала, лиса хвост потеряла.</a:t>
            </a:r>
          </a:p>
          <a:p>
            <a:r>
              <a:rPr lang="ru-RU" sz="2000" dirty="0">
                <a:latin typeface="Georgia" pitchFamily="18" charset="0"/>
              </a:rPr>
              <a:t>Ваня в лес пошёл, лисий хвост нашёл.</a:t>
            </a:r>
          </a:p>
          <a:p>
            <a:r>
              <a:rPr lang="ru-RU" sz="2000" dirty="0">
                <a:latin typeface="Georgia" pitchFamily="18" charset="0"/>
              </a:rPr>
              <a:t>Лиса рано приходила, Ване ягод приносила,</a:t>
            </a:r>
          </a:p>
          <a:p>
            <a:r>
              <a:rPr lang="ru-RU" sz="2000" dirty="0">
                <a:latin typeface="Georgia" pitchFamily="18" charset="0"/>
              </a:rPr>
              <a:t>Её хвост отдать просила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13314" name="Picture 2" descr="C:\Users\ЛАРИСА\Pictures\Downloads\ins-u138 - коп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08993"/>
            <a:ext cx="3024335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864" y="5464333"/>
            <a:ext cx="81325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Сел комарик под кусточек, на еловый на пенёчек,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Свесил ноги на песочек, сунул носик под листочек </a:t>
            </a:r>
            <a:r>
              <a:rPr lang="ru-RU" sz="2000" dirty="0" smtClean="0">
                <a:latin typeface="Georgia" pitchFamily="18" charset="0"/>
              </a:rPr>
              <a:t>– спрятался</a:t>
            </a:r>
            <a:r>
              <a:rPr lang="ru-RU" sz="2000" dirty="0">
                <a:latin typeface="Georgia" pitchFamily="18" charset="0"/>
              </a:rPr>
              <a:t>!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916832"/>
            <a:ext cx="28527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На болоте стоит пень, шевелиться ему лень.</a:t>
            </a:r>
          </a:p>
          <a:p>
            <a:r>
              <a:rPr lang="ru-RU" sz="2000" dirty="0">
                <a:latin typeface="Georgia" pitchFamily="18" charset="0"/>
              </a:rPr>
              <a:t>Шея не ворочается, </a:t>
            </a:r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 smtClean="0">
                <a:latin typeface="Georgia" pitchFamily="18" charset="0"/>
              </a:rPr>
              <a:t>а </a:t>
            </a:r>
            <a:r>
              <a:rPr lang="ru-RU" sz="2000" dirty="0">
                <a:latin typeface="Georgia" pitchFamily="18" charset="0"/>
              </a:rPr>
              <a:t>посмеяться хочется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53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Georgia" pitchFamily="18" charset="0"/>
              </a:rPr>
              <a:t>Сатиричекие</a:t>
            </a:r>
            <a:r>
              <a:rPr lang="ru-RU" sz="2000" b="1" dirty="0" smtClean="0">
                <a:latin typeface="Georgia" pitchFamily="18" charset="0"/>
              </a:rPr>
              <a:t> жанры детского фольклора:</a:t>
            </a:r>
          </a:p>
          <a:p>
            <a:r>
              <a:rPr lang="ru-RU" sz="2000" b="1" dirty="0" smtClean="0">
                <a:latin typeface="Georgia" pitchFamily="18" charset="0"/>
              </a:rPr>
              <a:t>Дразнилка</a:t>
            </a:r>
            <a:r>
              <a:rPr lang="ru-RU" sz="2000" dirty="0" smtClean="0">
                <a:latin typeface="Georgia" pitchFamily="18" charset="0"/>
              </a:rPr>
              <a:t> – короткие насмешливые стишки, высмеивающие то или иное качество. Отражают негативные моменты в восприятии детьми окружающего мира. Дразнилки бывают одновременно и смешными, и обидными. Высмеивают лень, трусость, жадность и другие плохие привычки. Иногда просто привязаны к имени.</a:t>
            </a:r>
          </a:p>
        </p:txBody>
      </p:sp>
      <p:pic>
        <p:nvPicPr>
          <p:cNvPr id="4" name="Picture 3" descr="D:\ДОКУМЕНТЫ С РАБОЧЕГО СТОЛА\РАБОЧИЙ СТОЛ\ИЗОБРАЖЕНИЯ\ФОТОГРАФИИ\2018-УРАЛЬСКИЕ ПОСИДЕЛКИ\DSC_0082 - коп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12" y="2780928"/>
            <a:ext cx="2765107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55976" y="2267306"/>
            <a:ext cx="31500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Федя-</a:t>
            </a:r>
            <a:r>
              <a:rPr lang="ru-RU" sz="2000" dirty="0" err="1">
                <a:latin typeface="Georgia" pitchFamily="18" charset="0"/>
              </a:rPr>
              <a:t>медя</a:t>
            </a:r>
            <a:r>
              <a:rPr lang="ru-RU" sz="2000" dirty="0">
                <a:latin typeface="Georgia" pitchFamily="18" charset="0"/>
              </a:rPr>
              <a:t>-требуха, </a:t>
            </a:r>
          </a:p>
          <a:p>
            <a:r>
              <a:rPr lang="ru-RU" sz="2000" dirty="0">
                <a:latin typeface="Georgia" pitchFamily="18" charset="0"/>
              </a:rPr>
              <a:t>Съел медведя и быка,                                          </a:t>
            </a:r>
          </a:p>
          <a:p>
            <a:r>
              <a:rPr lang="ru-RU" sz="2000" dirty="0">
                <a:latin typeface="Georgia" pitchFamily="18" charset="0"/>
              </a:rPr>
              <a:t>Съел три короба блинов, </a:t>
            </a:r>
          </a:p>
          <a:p>
            <a:r>
              <a:rPr lang="ru-RU" sz="2000" dirty="0">
                <a:latin typeface="Georgia" pitchFamily="18" charset="0"/>
              </a:rPr>
              <a:t>Три лукошка пирогов,                                             </a:t>
            </a:r>
          </a:p>
          <a:p>
            <a:r>
              <a:rPr lang="ru-RU" sz="2000" dirty="0">
                <a:latin typeface="Georgia" pitchFamily="18" charset="0"/>
              </a:rPr>
              <a:t>Две кадушки щей, </a:t>
            </a:r>
          </a:p>
          <a:p>
            <a:r>
              <a:rPr lang="ru-RU" sz="2000" dirty="0" err="1">
                <a:latin typeface="Georgia" pitchFamily="18" charset="0"/>
              </a:rPr>
              <a:t>Полну</a:t>
            </a:r>
            <a:r>
              <a:rPr lang="ru-RU" sz="2000" dirty="0">
                <a:latin typeface="Georgia" pitchFamily="18" charset="0"/>
              </a:rPr>
              <a:t> печь калачей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4797770"/>
            <a:ext cx="2994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Как у Петьки на носу </a:t>
            </a:r>
          </a:p>
          <a:p>
            <a:r>
              <a:rPr lang="ru-RU" sz="2000" dirty="0">
                <a:latin typeface="Georgia" pitchFamily="18" charset="0"/>
              </a:rPr>
              <a:t>Свиньи ели колбасу,                                                                            Ели целых 3 недели, </a:t>
            </a:r>
          </a:p>
          <a:p>
            <a:r>
              <a:rPr lang="ru-RU" sz="2000" dirty="0">
                <a:latin typeface="Georgia" pitchFamily="18" charset="0"/>
              </a:rPr>
              <a:t>Ели, ели, не доели! </a:t>
            </a:r>
          </a:p>
        </p:txBody>
      </p:sp>
    </p:spTree>
    <p:extLst>
      <p:ext uri="{BB962C8B-B14F-4D97-AF65-F5344CB8AC3E}">
        <p14:creationId xmlns="" xmlns:p14="http://schemas.microsoft.com/office/powerpoint/2010/main" val="25155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Georgia" pitchFamily="18" charset="0"/>
              </a:rPr>
              <a:t>Мирилка</a:t>
            </a:r>
            <a:r>
              <a:rPr lang="ru-RU" sz="2000" dirty="0">
                <a:latin typeface="Georgia" pitchFamily="18" charset="0"/>
              </a:rPr>
              <a:t> – небольшой забавный рифмованный стишок,,  который дети обычно произносят  после ссоры или обиды, для того, чтобы мириться.. Это песенка-просьба о примирении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ru-RU" sz="2000" dirty="0">
                <a:latin typeface="Georgia" pitchFamily="18" charset="0"/>
              </a:rPr>
              <a:t> Дети сцепляют мизинцы  друг друга в знак примирения и ритмично  вместе говорят слова </a:t>
            </a:r>
            <a:r>
              <a:rPr lang="ru-RU" sz="2000" dirty="0" err="1">
                <a:latin typeface="Georgia" pitchFamily="18" charset="0"/>
              </a:rPr>
              <a:t>мирилки</a:t>
            </a:r>
            <a:r>
              <a:rPr lang="ru-RU" sz="2000" dirty="0">
                <a:latin typeface="Georgia" pitchFamily="18" charset="0"/>
              </a:rPr>
              <a:t>. </a:t>
            </a:r>
            <a:r>
              <a:rPr lang="ru-RU" sz="2000" dirty="0" err="1">
                <a:latin typeface="Georgia" pitchFamily="18" charset="0"/>
              </a:rPr>
              <a:t>Мирилка</a:t>
            </a:r>
            <a:r>
              <a:rPr lang="ru-RU" sz="2000" dirty="0">
                <a:latin typeface="Georgia" pitchFamily="18" charset="0"/>
              </a:rPr>
              <a:t> произносится подряд 5-10 раз и действительно примиряет. Это ведь очень весело – вместе произносить текст, в ритм делая движения сцепленными мизинчиками. И обиды быстро проходят, а на смену им появляется улыбка.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99501" y="3645024"/>
            <a:ext cx="44644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Georgia" pitchFamily="18" charset="0"/>
              </a:rPr>
              <a:t>Раз поссорился - </a:t>
            </a:r>
            <a:r>
              <a:rPr lang="ru-RU" sz="2000" dirty="0" smtClean="0">
                <a:latin typeface="Georgia" pitchFamily="18" charset="0"/>
              </a:rPr>
              <a:t>мирись, больше </a:t>
            </a:r>
            <a:r>
              <a:rPr lang="ru-RU" sz="2000" dirty="0">
                <a:latin typeface="Georgia" pitchFamily="18" charset="0"/>
              </a:rPr>
              <a:t>с другом не </a:t>
            </a:r>
            <a:r>
              <a:rPr lang="ru-RU" sz="2000" dirty="0" smtClean="0">
                <a:latin typeface="Georgia" pitchFamily="18" charset="0"/>
              </a:rPr>
              <a:t>дерись!</a:t>
            </a:r>
          </a:p>
          <a:p>
            <a:pPr algn="ctr" fontAlgn="base"/>
            <a:r>
              <a:rPr lang="ru-RU" sz="2000" dirty="0" smtClean="0">
                <a:latin typeface="Georgia" pitchFamily="18" charset="0"/>
              </a:rPr>
              <a:t>---</a:t>
            </a:r>
          </a:p>
          <a:p>
            <a:pPr fontAlgn="base"/>
            <a:r>
              <a:rPr lang="ru-RU" sz="2000" dirty="0" smtClean="0">
                <a:latin typeface="Georgia" pitchFamily="18" charset="0"/>
              </a:rPr>
              <a:t>Дай </a:t>
            </a:r>
            <a:r>
              <a:rPr lang="ru-RU" sz="2000" dirty="0">
                <a:latin typeface="Georgia" pitchFamily="18" charset="0"/>
              </a:rPr>
              <a:t>мне руку, дай мне пять </a:t>
            </a:r>
            <a:r>
              <a:rPr lang="ru-RU" sz="2000" dirty="0" smtClean="0">
                <a:latin typeface="Georgia" pitchFamily="18" charset="0"/>
              </a:rPr>
              <a:t>– </a:t>
            </a:r>
          </a:p>
          <a:p>
            <a:pPr fontAlgn="base"/>
            <a:r>
              <a:rPr lang="ru-RU" sz="2000" dirty="0" smtClean="0">
                <a:latin typeface="Georgia" pitchFamily="18" charset="0"/>
              </a:rPr>
              <a:t>Будем </a:t>
            </a:r>
            <a:r>
              <a:rPr lang="ru-RU" sz="2000" dirty="0">
                <a:latin typeface="Georgia" pitchFamily="18" charset="0"/>
              </a:rPr>
              <a:t>вместе мы опять</a:t>
            </a:r>
            <a:r>
              <a:rPr lang="ru-RU" sz="2000" dirty="0" smtClean="0">
                <a:latin typeface="Georgia" pitchFamily="18" charset="0"/>
              </a:rPr>
              <a:t>!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4" name="Picture 2" descr="C:\Users\ЛАРИСА\Pictures\Downloads\mirilki-dety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2" y="3645024"/>
            <a:ext cx="2736304" cy="18722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897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165" y="260648"/>
            <a:ext cx="85583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Молчанки и </a:t>
            </a:r>
            <a:r>
              <a:rPr lang="ru-RU" sz="2000" b="1" dirty="0" err="1">
                <a:latin typeface="Georgia" pitchFamily="18" charset="0"/>
              </a:rPr>
              <a:t>голосянки</a:t>
            </a:r>
            <a:r>
              <a:rPr lang="ru-RU" sz="2000" b="1" dirty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связаны, вероятно, с одноименными святочными играми. На святки в </a:t>
            </a:r>
            <a:r>
              <a:rPr lang="ru-RU" sz="2000" dirty="0" err="1">
                <a:latin typeface="Georgia" pitchFamily="18" charset="0"/>
              </a:rPr>
              <a:t>голосянку</a:t>
            </a:r>
            <a:r>
              <a:rPr lang="ru-RU" sz="2000" dirty="0">
                <a:latin typeface="Georgia" pitchFamily="18" charset="0"/>
              </a:rPr>
              <a:t> играли и взрослые, и дети: кто-нибудь выходил на середину избы и начинал петь запевку. Участники игры должны были тянуть этот звук как можно дольше, а дети старались их рассмешить и заставить перестать «голосить». Первый замолчавший и считался проигравшим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>
                <a:latin typeface="Georgia" pitchFamily="18" charset="0"/>
              </a:rPr>
              <a:t>Голосянки</a:t>
            </a:r>
            <a:r>
              <a:rPr lang="ru-RU" sz="2000" dirty="0">
                <a:latin typeface="Georgia" pitchFamily="18" charset="0"/>
              </a:rPr>
              <a:t> (от «голосить» — говорить, орать, петь громко, кричать нараспев) считались даже полезным физическим упражнением — развивали легкие.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6508" y="4365104"/>
            <a:ext cx="76222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Ну-ка</a:t>
            </a:r>
            <a:r>
              <a:rPr lang="ru-RU" sz="2000" dirty="0">
                <a:latin typeface="Georgia" pitchFamily="18" charset="0"/>
              </a:rPr>
              <a:t>, девицы-красавицы, </a:t>
            </a:r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 err="1" smtClean="0">
                <a:latin typeface="Georgia" pitchFamily="18" charset="0"/>
              </a:rPr>
              <a:t>голосяночка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вам нравится?!</a:t>
            </a:r>
          </a:p>
          <a:p>
            <a:r>
              <a:rPr lang="ru-RU" sz="2000" dirty="0">
                <a:latin typeface="Georgia" pitchFamily="18" charset="0"/>
              </a:rPr>
              <a:t>Тянем-тянем-голосим</a:t>
            </a:r>
            <a:r>
              <a:rPr lang="ru-RU" sz="2000" dirty="0" smtClean="0">
                <a:latin typeface="Georgia" pitchFamily="18" charset="0"/>
              </a:rPr>
              <a:t>, а </a:t>
            </a:r>
            <a:r>
              <a:rPr lang="ru-RU" sz="2000" dirty="0">
                <a:latin typeface="Georgia" pitchFamily="18" charset="0"/>
              </a:rPr>
              <a:t>кто не дотянет,</a:t>
            </a:r>
          </a:p>
          <a:p>
            <a:r>
              <a:rPr lang="ru-RU" sz="2000" dirty="0">
                <a:latin typeface="Georgia" pitchFamily="18" charset="0"/>
              </a:rPr>
              <a:t>Того за косы-ы-ы-ы-ы-ы-ы</a:t>
            </a:r>
            <a:r>
              <a:rPr lang="ru-RU" sz="2000" dirty="0" smtClean="0">
                <a:latin typeface="Georgia" pitchFamily="18" charset="0"/>
              </a:rPr>
              <a:t>!..</a:t>
            </a:r>
          </a:p>
          <a:p>
            <a:r>
              <a:rPr lang="ru-RU" sz="2000" dirty="0" err="1" smtClean="0">
                <a:latin typeface="Georgia" pitchFamily="18" charset="0"/>
              </a:rPr>
              <a:t>Голосянки</a:t>
            </a:r>
            <a:r>
              <a:rPr lang="ru-RU" sz="2000" dirty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голосяночки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глосим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за прянички</a:t>
            </a:r>
            <a:r>
              <a:rPr lang="ru-RU" sz="2000" dirty="0" smtClean="0">
                <a:latin typeface="Georgia" pitchFamily="18" charset="0"/>
              </a:rPr>
              <a:t>, за </a:t>
            </a:r>
            <a:r>
              <a:rPr lang="ru-RU" sz="2000" dirty="0" err="1">
                <a:latin typeface="Georgia" pitchFamily="18" charset="0"/>
              </a:rPr>
              <a:t>бублички</a:t>
            </a:r>
            <a:r>
              <a:rPr lang="ru-RU" sz="2000" dirty="0">
                <a:latin typeface="Georgia" pitchFamily="18" charset="0"/>
              </a:rPr>
              <a:t>!</a:t>
            </a:r>
          </a:p>
          <a:p>
            <a:r>
              <a:rPr lang="ru-RU" sz="2000" dirty="0">
                <a:latin typeface="Georgia" pitchFamily="18" charset="0"/>
              </a:rPr>
              <a:t>Тянем-тянем до черты</a:t>
            </a:r>
            <a:r>
              <a:rPr lang="ru-RU" sz="2000" dirty="0" smtClean="0">
                <a:latin typeface="Georgia" pitchFamily="18" charset="0"/>
              </a:rPr>
              <a:t>, у </a:t>
            </a:r>
            <a:r>
              <a:rPr lang="ru-RU" sz="2000" dirty="0">
                <a:latin typeface="Georgia" pitchFamily="18" charset="0"/>
              </a:rPr>
              <a:t>того, кто не дотянет,</a:t>
            </a:r>
          </a:p>
          <a:p>
            <a:r>
              <a:rPr lang="ru-RU" sz="2000" dirty="0">
                <a:latin typeface="Georgia" pitchFamily="18" charset="0"/>
              </a:rPr>
              <a:t>Животы будут пусты-ы-ы-ы-ы-ы-ы</a:t>
            </a:r>
            <a:r>
              <a:rPr lang="ru-RU" sz="2000" dirty="0" smtClean="0">
                <a:latin typeface="Georgia" pitchFamily="18" charset="0"/>
              </a:rPr>
              <a:t>!.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908" y="2946699"/>
            <a:ext cx="56886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Georgia" pitchFamily="18" charset="0"/>
              </a:rPr>
              <a:t>Голосянки</a:t>
            </a:r>
            <a:r>
              <a:rPr lang="ru-RU" sz="2000" b="1" dirty="0">
                <a:latin typeface="Georgia" pitchFamily="18" charset="0"/>
              </a:rPr>
              <a:t>:</a:t>
            </a:r>
          </a:p>
          <a:p>
            <a:r>
              <a:rPr lang="ru-RU" sz="2000" dirty="0">
                <a:latin typeface="Georgia" pitchFamily="18" charset="0"/>
              </a:rPr>
              <a:t>Соберемся на полянке и затянем </a:t>
            </a:r>
            <a:r>
              <a:rPr lang="ru-RU" sz="2000" dirty="0" err="1">
                <a:latin typeface="Georgia" pitchFamily="18" charset="0"/>
              </a:rPr>
              <a:t>голосянки</a:t>
            </a:r>
            <a:r>
              <a:rPr lang="ru-RU" sz="2000" dirty="0">
                <a:latin typeface="Georgia" pitchFamily="18" charset="0"/>
              </a:rPr>
              <a:t>!</a:t>
            </a:r>
          </a:p>
          <a:p>
            <a:r>
              <a:rPr lang="ru-RU" sz="2000" dirty="0">
                <a:latin typeface="Georgia" pitchFamily="18" charset="0"/>
              </a:rPr>
              <a:t>А кто не дотянет, тот безголосым станет!</a:t>
            </a:r>
          </a:p>
          <a:p>
            <a:r>
              <a:rPr lang="ru-RU" sz="2000" dirty="0">
                <a:latin typeface="Georgia" pitchFamily="18" charset="0"/>
              </a:rPr>
              <a:t>Эге-гей! </a:t>
            </a:r>
            <a:r>
              <a:rPr lang="ru-RU" sz="2000" dirty="0" err="1">
                <a:latin typeface="Georgia" pitchFamily="18" charset="0"/>
              </a:rPr>
              <a:t>Ве</a:t>
            </a:r>
            <a:r>
              <a:rPr lang="ru-RU" sz="2000" dirty="0">
                <a:latin typeface="Georgia" pitchFamily="18" charset="0"/>
              </a:rPr>
              <a:t>-се-</a:t>
            </a:r>
            <a:r>
              <a:rPr lang="ru-RU" sz="2000" dirty="0" err="1">
                <a:latin typeface="Georgia" pitchFamily="18" charset="0"/>
              </a:rPr>
              <a:t>ле</a:t>
            </a:r>
            <a:r>
              <a:rPr lang="ru-RU" sz="2000" dirty="0">
                <a:latin typeface="Georgia" pitchFamily="18" charset="0"/>
              </a:rPr>
              <a:t>-е-е-е-е-е-ей</a:t>
            </a:r>
            <a:r>
              <a:rPr lang="ru-RU" sz="2000" dirty="0" smtClean="0">
                <a:latin typeface="Georgia" pitchFamily="18" charset="0"/>
              </a:rPr>
              <a:t>!..</a:t>
            </a:r>
          </a:p>
          <a:p>
            <a:pPr algn="ctr"/>
            <a:r>
              <a:rPr lang="ru-RU" sz="2000" b="1" dirty="0" smtClean="0">
                <a:latin typeface="Georgia" pitchFamily="18" charset="0"/>
              </a:rPr>
              <a:t>---</a:t>
            </a:r>
            <a:endParaRPr lang="ru-RU" sz="2000" b="1" dirty="0">
              <a:latin typeface="Georgia" pitchFamily="18" charset="0"/>
            </a:endParaRPr>
          </a:p>
        </p:txBody>
      </p:sp>
      <p:pic>
        <p:nvPicPr>
          <p:cNvPr id="6" name="Picture 2" descr="C:\Users\ЛАРИСА\Pictures\Downloads\kak-dogovoritsja-s-malysh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524" y="2983752"/>
            <a:ext cx="2831948" cy="20261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81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857232"/>
            <a:ext cx="77105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Слово</a:t>
            </a:r>
            <a:r>
              <a:rPr lang="ru-RU" sz="2000" b="1" dirty="0" smtClean="0">
                <a:latin typeface="Georgia" pitchFamily="18" charset="0"/>
              </a:rPr>
              <a:t> фольклор</a:t>
            </a:r>
            <a:r>
              <a:rPr lang="ru-RU" sz="2000" dirty="0" smtClean="0">
                <a:latin typeface="Georgia" pitchFamily="18" charset="0"/>
              </a:rPr>
              <a:t> — это английское слово, сложенное из двух слов «</a:t>
            </a:r>
            <a:r>
              <a:rPr lang="ru-RU" sz="2000" dirty="0" err="1" smtClean="0">
                <a:latin typeface="Georgia" pitchFamily="18" charset="0"/>
              </a:rPr>
              <a:t>фольк</a:t>
            </a:r>
            <a:r>
              <a:rPr lang="ru-RU" sz="2000" dirty="0" smtClean="0">
                <a:latin typeface="Georgia" pitchFamily="18" charset="0"/>
              </a:rPr>
              <a:t>»—народ, «лор»- учение. Итак, фольклор — это народная мудрость. Фольклор не имеет автора. Это особое искусство — народные песни, танцы, легенды и сказки, обряды, поверья и т.д. Люди, создавшие их когда-то, передавали другим из уст в уста, так фольклор дошел до наших дней, не оставив имен своих создателей. Фольклор сопровождает человека с рождения, опекая в детстве, вплоть до перехода в юность.</a:t>
            </a:r>
          </a:p>
          <a:p>
            <a:r>
              <a:rPr lang="ru-RU" sz="2000" dirty="0">
                <a:latin typeface="Georgia" pitchFamily="18" charset="0"/>
              </a:rPr>
              <a:t> </a:t>
            </a:r>
            <a:r>
              <a:rPr lang="ru-RU" sz="2000" b="1" dirty="0">
                <a:latin typeface="Georgia" pitchFamily="18" charset="0"/>
              </a:rPr>
              <a:t>Детский фольклор </a:t>
            </a:r>
            <a:r>
              <a:rPr lang="ru-RU" sz="2000" dirty="0">
                <a:latin typeface="Georgia" pitchFamily="18" charset="0"/>
              </a:rPr>
              <a:t>дает нам возможность уже на ранних этапах жизни ребенка приобщать его к народной поэзии. Благодаря этому, еще задолго до ознакомления со сказками, былинами и другим крупными жанрами русского фольклора на материале детского фольклора у малышей формируется внутренняя готовность к восприятию наших истоков — русской народной культуры.</a:t>
            </a:r>
          </a:p>
          <a:p>
            <a:endParaRPr lang="ru-RU" sz="2000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2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38039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Пословица </a:t>
            </a:r>
            <a:r>
              <a:rPr lang="ru-RU" sz="2000" dirty="0">
                <a:latin typeface="Georgia" pitchFamily="18" charset="0"/>
              </a:rPr>
              <a:t>— это целое предложение или образное афористическое изречение </a:t>
            </a:r>
            <a:r>
              <a:rPr lang="ru-RU" sz="2000" dirty="0" smtClean="0">
                <a:latin typeface="Georgia" pitchFamily="18" charset="0"/>
              </a:rPr>
              <a:t> с </a:t>
            </a:r>
            <a:r>
              <a:rPr lang="ru-RU" sz="2000" dirty="0">
                <a:latin typeface="Georgia" pitchFamily="18" charset="0"/>
              </a:rPr>
              <a:t>моралью и глубоким смыслом</a:t>
            </a:r>
            <a:r>
              <a:rPr lang="ru-RU" sz="2000" dirty="0" smtClean="0">
                <a:latin typeface="Georgia" pitchFamily="18" charset="0"/>
              </a:rPr>
              <a:t>,</a:t>
            </a:r>
            <a:r>
              <a:rPr lang="ru-RU" sz="2000" dirty="0">
                <a:latin typeface="Georgia" pitchFamily="18" charset="0"/>
              </a:rPr>
              <a:t> содержащее народную </a:t>
            </a:r>
            <a:r>
              <a:rPr lang="ru-RU" sz="2000" dirty="0" smtClean="0">
                <a:latin typeface="Georgia" pitchFamily="18" charset="0"/>
              </a:rPr>
              <a:t>мудрость</a:t>
            </a:r>
            <a:r>
              <a:rPr lang="ru-RU" sz="2000" dirty="0">
                <a:latin typeface="Georgia" pitchFamily="18" charset="0"/>
              </a:rPr>
              <a:t>.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Пословица всегда несет в себе поучительный смысл и в большинстве случаев имеет ритмическую организацию. </a:t>
            </a:r>
            <a:r>
              <a:rPr lang="ru-RU" sz="2000" b="1" dirty="0" smtClean="0">
                <a:latin typeface="Georgia" pitchFamily="18" charset="0"/>
              </a:rPr>
              <a:t>Пословицы:</a:t>
            </a:r>
            <a:endParaRPr lang="ru-RU" sz="20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9486" y="3369255"/>
            <a:ext cx="60588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Родина краше солнца, дороже золота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Georgia" pitchFamily="18" charset="0"/>
              </a:rPr>
              <a:t>---</a:t>
            </a:r>
          </a:p>
          <a:p>
            <a:r>
              <a:rPr lang="ru-RU" sz="2000" dirty="0">
                <a:latin typeface="Georgia" pitchFamily="18" charset="0"/>
              </a:rPr>
              <a:t>Вся семья вместе, так и душа на месте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Georgia" pitchFamily="18" charset="0"/>
              </a:rPr>
              <a:t>---</a:t>
            </a:r>
          </a:p>
          <a:p>
            <a:r>
              <a:rPr lang="ru-RU" sz="2000" dirty="0">
                <a:latin typeface="Georgia" pitchFamily="18" charset="0"/>
              </a:rPr>
              <a:t>Дружба крепка не лестью, а правдой и честью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Georgia" pitchFamily="18" charset="0"/>
              </a:rPr>
              <a:t>---</a:t>
            </a:r>
          </a:p>
          <a:p>
            <a:r>
              <a:rPr lang="ru-RU" sz="2000" dirty="0">
                <a:latin typeface="Georgia" pitchFamily="18" charset="0"/>
              </a:rPr>
              <a:t>Не ищи красоты, ищи доброты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Georgia" pitchFamily="18" charset="0"/>
              </a:rPr>
              <a:t>---</a:t>
            </a:r>
            <a:endParaRPr lang="ru-RU" sz="2000" b="1" dirty="0">
              <a:latin typeface="Georgia" pitchFamily="18" charset="0"/>
            </a:endParaRPr>
          </a:p>
          <a:p>
            <a:r>
              <a:rPr lang="ru-RU" sz="2000" dirty="0">
                <a:latin typeface="Georgia" pitchFamily="18" charset="0"/>
              </a:rPr>
              <a:t>Не хвались серебром, а хвались добром</a:t>
            </a:r>
            <a:r>
              <a:rPr lang="ru-RU" sz="2000" dirty="0" smtClean="0">
                <a:latin typeface="Georgia" pitchFamily="18" charset="0"/>
              </a:rPr>
              <a:t>.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86259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eorgia" pitchFamily="18" charset="0"/>
              </a:rPr>
              <a:t>Дидактический фольклор. </a:t>
            </a:r>
            <a:endParaRPr lang="ru-RU" sz="2000" b="1" dirty="0" smtClean="0">
              <a:latin typeface="Georgia" pitchFamily="18" charset="0"/>
            </a:endParaRPr>
          </a:p>
          <a:p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b="1" dirty="0" smtClean="0">
                <a:latin typeface="Georgia" pitchFamily="18" charset="0"/>
              </a:rPr>
              <a:t>Цель </a:t>
            </a:r>
            <a:r>
              <a:rPr lang="ru-RU" sz="2000" b="1" dirty="0">
                <a:latin typeface="Georgia" pitchFamily="18" charset="0"/>
              </a:rPr>
              <a:t>дидактического детского фолькло</a:t>
            </a:r>
            <a:r>
              <a:rPr lang="ru-RU" sz="2000" dirty="0">
                <a:latin typeface="Georgia" pitchFamily="18" charset="0"/>
              </a:rPr>
              <a:t>ра –  воспитание и развитие детей, передача им накопленного опыта, вооружение знаниями, необходимыми для взрослой жизни. </a:t>
            </a:r>
          </a:p>
        </p:txBody>
      </p:sp>
    </p:spTree>
    <p:extLst>
      <p:ext uri="{BB962C8B-B14F-4D97-AF65-F5344CB8AC3E}">
        <p14:creationId xmlns="" xmlns:p14="http://schemas.microsoft.com/office/powerpoint/2010/main" val="22676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Georgia" pitchFamily="18" charset="0"/>
              </a:rPr>
              <a:t>П</a:t>
            </a:r>
            <a:r>
              <a:rPr lang="ru-RU" sz="2400" b="1" dirty="0">
                <a:latin typeface="Georgia" pitchFamily="18" charset="0"/>
              </a:rPr>
              <a:t>оговорка</a:t>
            </a:r>
            <a:r>
              <a:rPr lang="ru-RU" sz="2400" dirty="0">
                <a:latin typeface="Georgia" pitchFamily="18" charset="0"/>
              </a:rPr>
              <a:t> — лишь красивая </a:t>
            </a:r>
            <a:r>
              <a:rPr lang="ru-RU" sz="2400" b="1" dirty="0">
                <a:latin typeface="Georgia" pitchFamily="18" charset="0"/>
              </a:rPr>
              <a:t>символичная </a:t>
            </a:r>
            <a:r>
              <a:rPr lang="ru-RU" sz="2400" dirty="0">
                <a:latin typeface="Georgia" pitchFamily="18" charset="0"/>
              </a:rPr>
              <a:t>фраза или словосочетание, не способная выступить в роли самостоятельного предложения. </a:t>
            </a:r>
          </a:p>
          <a:p>
            <a:pPr algn="ctr"/>
            <a:r>
              <a:rPr lang="ru-RU" sz="2400" b="1" dirty="0">
                <a:latin typeface="Georgia" pitchFamily="18" charset="0"/>
              </a:rPr>
              <a:t>Поговорки</a:t>
            </a:r>
            <a:r>
              <a:rPr lang="ru-RU" sz="2400" b="1" dirty="0" smtClean="0">
                <a:latin typeface="Georgia" pitchFamily="18" charset="0"/>
              </a:rPr>
              <a:t>:</a:t>
            </a:r>
          </a:p>
          <a:p>
            <a:r>
              <a:rPr lang="ru-RU" sz="2400" dirty="0">
                <a:latin typeface="Georgia" pitchFamily="18" charset="0"/>
              </a:rPr>
              <a:t>«свинью подложить» (напакостить)</a:t>
            </a:r>
          </a:p>
          <a:p>
            <a:r>
              <a:rPr lang="ru-RU" sz="2400" dirty="0">
                <a:latin typeface="Georgia" pitchFamily="18" charset="0"/>
              </a:rPr>
              <a:t>«медвежья услуга» (помощь, обращающаяся во вред)</a:t>
            </a:r>
          </a:p>
          <a:p>
            <a:r>
              <a:rPr lang="ru-RU" sz="2400" dirty="0">
                <a:latin typeface="Georgia" pitchFamily="18" charset="0"/>
              </a:rPr>
              <a:t>«остаться с носом» (быть обманутым)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3820436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itchFamily="18" charset="0"/>
              </a:rPr>
              <a:t>В отличие от поговорки – в пословице всегда есть законченный смысл.</a:t>
            </a:r>
          </a:p>
        </p:txBody>
      </p:sp>
    </p:spTree>
    <p:extLst>
      <p:ext uri="{BB962C8B-B14F-4D97-AF65-F5344CB8AC3E}">
        <p14:creationId xmlns="" xmlns:p14="http://schemas.microsoft.com/office/powerpoint/2010/main" val="11625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18135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Частушка</a:t>
            </a:r>
            <a:r>
              <a:rPr lang="ru-RU" sz="2000" dirty="0">
                <a:latin typeface="Georgia" pitchFamily="18" charset="0"/>
              </a:rPr>
              <a:t> – короткая, исполняющаяся в быстром темпе, рифмованная припевка. Это популярный жанр русского народного творчества словесно-музыкального творчества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r>
              <a:rPr lang="ru-RU" sz="2000" dirty="0">
                <a:latin typeface="Georgia" pitchFamily="18" charset="0"/>
              </a:rPr>
              <a:t>Русские народные частушки часто исполнялись под балалайку или гармонь на одну мелодию, но могли звучать и без поддержки инструмента. Слушатели просто смеялись и хлопали в такт частушке.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063" y="3033603"/>
            <a:ext cx="32403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Заиграй-ка, балалайка,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Балалайка - три струны!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Подпевайте, не зевайте,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Выходите, плясуны.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68144" y="3001761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На дворе да по лужку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Бегают утята.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А я с печки босиком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Думала: ребята!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22575" y="5013176"/>
            <a:ext cx="35868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Georgia" pitchFamily="18" charset="0"/>
              </a:rPr>
              <a:t>Трень</a:t>
            </a:r>
            <a:r>
              <a:rPr lang="ru-RU" sz="2000" dirty="0">
                <a:latin typeface="Georgia" pitchFamily="18" charset="0"/>
              </a:rPr>
              <a:t> </a:t>
            </a:r>
            <a:r>
              <a:rPr lang="ru-RU" sz="2000" dirty="0" err="1">
                <a:latin typeface="Georgia" pitchFamily="18" charset="0"/>
              </a:rPr>
              <a:t>брень</a:t>
            </a:r>
            <a:r>
              <a:rPr lang="ru-RU" sz="2000" dirty="0">
                <a:latin typeface="Georgia" pitchFamily="18" charset="0"/>
              </a:rPr>
              <a:t> дребедень!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Выступал бы целый день!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Мне учиться неохота,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А частушки петь не лень!</a:t>
            </a:r>
          </a:p>
        </p:txBody>
      </p:sp>
      <p:pic>
        <p:nvPicPr>
          <p:cNvPr id="6146" name="Picture 2" descr="C:\Users\ЛАРИСА\Pictures\Downloads\83f805a2 - коп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868" y="2566490"/>
            <a:ext cx="2304256" cy="22322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868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 </a:t>
            </a:r>
            <a:r>
              <a:rPr lang="ru-RU" sz="2000" b="1" dirty="0" smtClean="0">
                <a:latin typeface="Georgia" pitchFamily="18" charset="0"/>
              </a:rPr>
              <a:t>Вывод.</a:t>
            </a:r>
            <a:endParaRPr lang="ru-RU" sz="2000" dirty="0">
              <a:latin typeface="Georgia" pitchFamily="18" charset="0"/>
            </a:endParaRPr>
          </a:p>
          <a:p>
            <a:r>
              <a:rPr lang="ru-RU" sz="2000" dirty="0">
                <a:latin typeface="Georgia" pitchFamily="18" charset="0"/>
              </a:rPr>
              <a:t> Общество заинтересовано сохранить и передать будущим поколениям духовные ценности, в том числе музыкальную культуру. Дети должны развиваться через познания культурного наследия, воспитываться так, чтобы быть способными его приумножать.</a:t>
            </a:r>
          </a:p>
          <a:p>
            <a:r>
              <a:rPr lang="ru-RU" sz="2000" dirty="0">
                <a:latin typeface="Georgia" pitchFamily="18" charset="0"/>
              </a:rPr>
              <a:t> </a:t>
            </a:r>
            <a:r>
              <a:rPr lang="ru-RU" sz="2000" b="1" dirty="0" smtClean="0">
                <a:latin typeface="Georgia" pitchFamily="18" charset="0"/>
              </a:rPr>
              <a:t>Фольклор -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именно та, доступная всем, вариативная, импровизационная форма выражения своего мировоззрения, сочетающая в себе коллективное и индивидуальное начало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>
                <a:latin typeface="Georgia" pitchFamily="18" charset="0"/>
              </a:rPr>
              <a:t> Исполнительство и детское творчество в музыкально – фольклорной деятельности превращается в единый творческий процесс с его неотъемлемой частью – фольклорной импровизации, включающей помимо поиска в области игровых и танцевальных движений, в первую очередь, создание вариантов исполнения мелодии и игры на доступных детям народных инструментах. Это практический этап освоения народной </a:t>
            </a:r>
            <a:r>
              <a:rPr lang="ru-RU" sz="2000" dirty="0" smtClean="0">
                <a:latin typeface="Georgia" pitchFamily="18" charset="0"/>
              </a:rPr>
              <a:t>культуры.</a:t>
            </a:r>
          </a:p>
          <a:p>
            <a:r>
              <a:rPr lang="ru-RU" sz="2000" b="1" dirty="0" smtClean="0">
                <a:latin typeface="Georgia" pitchFamily="18" charset="0"/>
              </a:rPr>
              <a:t>Музыкальный </a:t>
            </a:r>
            <a:r>
              <a:rPr lang="ru-RU" sz="2000" b="1" dirty="0">
                <a:latin typeface="Georgia" pitchFamily="18" charset="0"/>
              </a:rPr>
              <a:t>фольклор </a:t>
            </a:r>
            <a:r>
              <a:rPr lang="ru-RU" sz="2000" dirty="0">
                <a:latin typeface="Georgia" pitchFamily="18" charset="0"/>
              </a:rPr>
              <a:t>– явление синкретическое. В нем неразрывно связаны музыка, слово и движение. В соединении этих элементов большая сила педагогического воздействия, позволяющая комплексно подойти к проблеме комплексного освоения различных видов искусств ребенком.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5025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Georgia" pitchFamily="18" charset="0"/>
              </a:rPr>
              <a:t>Задачи:</a:t>
            </a:r>
            <a:endParaRPr lang="ru-RU" sz="2400" dirty="0">
              <a:latin typeface="Georgia" pitchFamily="18" charset="0"/>
            </a:endParaRPr>
          </a:p>
          <a:p>
            <a:pPr lvl="0"/>
            <a:r>
              <a:rPr lang="ru-RU" sz="2400" dirty="0" smtClean="0">
                <a:latin typeface="Georgia" pitchFamily="18" charset="0"/>
              </a:rPr>
              <a:t>- Воспитание </a:t>
            </a:r>
            <a:r>
              <a:rPr lang="ru-RU" sz="2400" dirty="0">
                <a:latin typeface="Georgia" pitchFamily="18" charset="0"/>
              </a:rPr>
              <a:t>устойчивого интереса и любви к народному искусству;</a:t>
            </a:r>
          </a:p>
          <a:p>
            <a:pPr lvl="0"/>
            <a:r>
              <a:rPr lang="ru-RU" sz="2400" dirty="0" smtClean="0">
                <a:latin typeface="Georgia" pitchFamily="18" charset="0"/>
              </a:rPr>
              <a:t>- Развитие </a:t>
            </a:r>
            <a:r>
              <a:rPr lang="ru-RU" sz="2400" dirty="0">
                <a:latin typeface="Georgia" pitchFamily="18" charset="0"/>
              </a:rPr>
              <a:t>творческих способностей дошкольников;</a:t>
            </a:r>
          </a:p>
          <a:p>
            <a:pPr lvl="0"/>
            <a:r>
              <a:rPr lang="ru-RU" sz="2400" dirty="0" smtClean="0">
                <a:latin typeface="Georgia" pitchFamily="18" charset="0"/>
              </a:rPr>
              <a:t>- Знакомство </a:t>
            </a:r>
            <a:r>
              <a:rPr lang="ru-RU" sz="2400" dirty="0">
                <a:latin typeface="Georgia" pitchFamily="18" charset="0"/>
              </a:rPr>
              <a:t>детей с разнообразными формами детского музыкального фольклора.</a:t>
            </a:r>
          </a:p>
          <a:p>
            <a:pPr lvl="0"/>
            <a:r>
              <a:rPr lang="ru-RU" sz="2400" dirty="0" smtClean="0">
                <a:latin typeface="Georgia" pitchFamily="18" charset="0"/>
              </a:rPr>
              <a:t>- Знакомство </a:t>
            </a:r>
            <a:r>
              <a:rPr lang="ru-RU" sz="2400" dirty="0">
                <a:latin typeface="Georgia" pitchFamily="18" charset="0"/>
              </a:rPr>
              <a:t>детей с традициями и образами русского народа.</a:t>
            </a:r>
          </a:p>
          <a:p>
            <a:pPr lvl="0"/>
            <a:r>
              <a:rPr lang="ru-RU" sz="2400" dirty="0" smtClean="0">
                <a:latin typeface="Georgia" pitchFamily="18" charset="0"/>
              </a:rPr>
              <a:t>- Освоение </a:t>
            </a:r>
            <a:r>
              <a:rPr lang="ru-RU" sz="2400" dirty="0">
                <a:latin typeface="Georgia" pitchFamily="18" charset="0"/>
              </a:rPr>
              <a:t>народного творчества через овладение навыками хорового народного пения, исполнительства народной хореографии.</a:t>
            </a:r>
          </a:p>
          <a:p>
            <a:pPr lvl="0"/>
            <a:r>
              <a:rPr lang="ru-RU" sz="2400" dirty="0" smtClean="0">
                <a:latin typeface="Georgia" pitchFamily="18" charset="0"/>
              </a:rPr>
              <a:t>- Воспитание </a:t>
            </a:r>
            <a:r>
              <a:rPr lang="ru-RU" sz="2400" dirty="0">
                <a:latin typeface="Georgia" pitchFamily="18" charset="0"/>
              </a:rPr>
              <a:t>эстетических чувств.</a:t>
            </a:r>
          </a:p>
        </p:txBody>
      </p:sp>
    </p:spTree>
    <p:extLst>
      <p:ext uri="{BB962C8B-B14F-4D97-AF65-F5344CB8AC3E}">
        <p14:creationId xmlns="" xmlns:p14="http://schemas.microsoft.com/office/powerpoint/2010/main" val="37967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04664"/>
            <a:ext cx="69847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itchFamily="18" charset="0"/>
              </a:rPr>
              <a:t>Виды   детского фольклора: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Georgia" pitchFamily="18" charset="0"/>
              </a:rPr>
              <a:t>«</a:t>
            </a:r>
            <a:r>
              <a:rPr lang="ru-RU" sz="2400" b="1" dirty="0">
                <a:latin typeface="Georgia" pitchFamily="18" charset="0"/>
              </a:rPr>
              <a:t>Поэзия пестования» </a:t>
            </a:r>
            <a:r>
              <a:rPr lang="ru-RU" sz="2400" dirty="0">
                <a:latin typeface="Georgia" pitchFamily="18" charset="0"/>
              </a:rPr>
              <a:t>(«материнская поэзия») – колыбельные песни, </a:t>
            </a:r>
            <a:r>
              <a:rPr lang="ru-RU" sz="2400" dirty="0" err="1">
                <a:latin typeface="Georgia" pitchFamily="18" charset="0"/>
              </a:rPr>
              <a:t>пестушки</a:t>
            </a:r>
            <a:r>
              <a:rPr lang="ru-RU" sz="2400" dirty="0">
                <a:latin typeface="Georgia" pitchFamily="18" charset="0"/>
              </a:rPr>
              <a:t>, </a:t>
            </a:r>
            <a:r>
              <a:rPr lang="ru-RU" sz="2400" dirty="0" err="1">
                <a:latin typeface="Georgia" pitchFamily="18" charset="0"/>
              </a:rPr>
              <a:t>потешки</a:t>
            </a:r>
            <a:r>
              <a:rPr lang="ru-RU" sz="2400" dirty="0">
                <a:latin typeface="Georgia" pitchFamily="18" charset="0"/>
              </a:rPr>
              <a:t>, прибаутки</a:t>
            </a:r>
            <a:r>
              <a:rPr lang="ru-RU" sz="2400" dirty="0" smtClean="0">
                <a:latin typeface="Georgia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Georgia" pitchFamily="18" charset="0"/>
              </a:rPr>
              <a:t>Календарный </a:t>
            </a:r>
            <a:r>
              <a:rPr lang="ru-RU" sz="2400" dirty="0">
                <a:latin typeface="Georgia" pitchFamily="18" charset="0"/>
              </a:rPr>
              <a:t>– </a:t>
            </a:r>
            <a:r>
              <a:rPr lang="ru-RU" sz="2400" dirty="0" err="1">
                <a:latin typeface="Georgia" pitchFamily="18" charset="0"/>
              </a:rPr>
              <a:t>заклички</a:t>
            </a:r>
            <a:r>
              <a:rPr lang="ru-RU" sz="2400" dirty="0">
                <a:latin typeface="Georgia" pitchFamily="18" charset="0"/>
              </a:rPr>
              <a:t> и приговорки</a:t>
            </a:r>
            <a:r>
              <a:rPr lang="ru-RU" sz="2400" dirty="0" smtClean="0">
                <a:latin typeface="Georgia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Georgia" pitchFamily="18" charset="0"/>
              </a:rPr>
              <a:t>Игровой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игровые припевы и приговоры, жеребьевые </a:t>
            </a:r>
            <a:r>
              <a:rPr lang="ru-RU" sz="2400" dirty="0" err="1">
                <a:latin typeface="Georgia" pitchFamily="18" charset="0"/>
              </a:rPr>
              <a:t>сговорки</a:t>
            </a:r>
            <a:r>
              <a:rPr lang="ru-RU" sz="2400" dirty="0">
                <a:latin typeface="Georgia" pitchFamily="18" charset="0"/>
              </a:rPr>
              <a:t>, считалки, дразнилки, поддевки, скороговорки, перевертыши</a:t>
            </a:r>
            <a:r>
              <a:rPr lang="ru-RU" sz="2400" dirty="0" smtClean="0">
                <a:latin typeface="Georgia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Georgia" pitchFamily="18" charset="0"/>
              </a:rPr>
              <a:t>Дидактический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</a:t>
            </a:r>
            <a:r>
              <a:rPr lang="ru-RU" sz="2400" dirty="0" smtClean="0">
                <a:latin typeface="Georgia" pitchFamily="18" charset="0"/>
              </a:rPr>
              <a:t>скороговорки, загадки</a:t>
            </a:r>
            <a:r>
              <a:rPr lang="ru-RU" sz="2400" dirty="0">
                <a:latin typeface="Georgia" pitchFamily="18" charset="0"/>
              </a:rPr>
              <a:t>, пословицы и поговорки</a:t>
            </a:r>
            <a:r>
              <a:rPr lang="ru-RU" sz="2400" dirty="0" smtClean="0">
                <a:latin typeface="Georgia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Georgia" pitchFamily="18" charset="0"/>
              </a:rPr>
              <a:t>Песенный.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69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5608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eorgia" pitchFamily="18" charset="0"/>
              </a:rPr>
              <a:t>Колыбельные песни</a:t>
            </a:r>
            <a:r>
              <a:rPr lang="ru-RU" sz="2000" dirty="0">
                <a:latin typeface="Georgia" pitchFamily="18" charset="0"/>
              </a:rPr>
              <a:t> </a:t>
            </a:r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 smtClean="0">
                <a:latin typeface="Georgia" pitchFamily="18" charset="0"/>
              </a:rPr>
              <a:t>-  </a:t>
            </a:r>
            <a:r>
              <a:rPr lang="ru-RU" sz="2000" dirty="0">
                <a:latin typeface="Georgia" pitchFamily="18" charset="0"/>
              </a:rPr>
              <a:t>самый древний жанр,  песни - з</a:t>
            </a:r>
            <a:r>
              <a:rPr lang="ru-RU" sz="2000" u="sng" dirty="0">
                <a:latin typeface="Georgia" pitchFamily="18" charset="0"/>
              </a:rPr>
              <a:t>а</a:t>
            </a:r>
            <a:r>
              <a:rPr lang="ru-RU" sz="2000" dirty="0">
                <a:latin typeface="Georgia" pitchFamily="18" charset="0"/>
              </a:rPr>
              <a:t>говоры. Поэтому их основные мотивы – пожелание сна, здоровья, хорошей и долгой жизни. Поются колыбельные песни непрерывно, без разделения текстов, в одной мелодии, в одном укачивающем ритме, пока дитя не уснёт. Первой колыбелью ребенка была люлька, качание в люльках — это своего рода обряд, успокаивание. В колыбельных песнях ритмика, интонация и звуковое оформление соответствует покачиванию и скрипу люльки.</a:t>
            </a:r>
          </a:p>
          <a:p>
            <a:r>
              <a:rPr lang="ru-RU" sz="2000" dirty="0">
                <a:latin typeface="Georgia" pitchFamily="18" charset="0"/>
              </a:rPr>
              <a:t> Над колыбелью звучали колыбельные песни, которые в народе называли байками. Это название произошло от глагола «баять», «</a:t>
            </a:r>
            <a:r>
              <a:rPr lang="ru-RU" sz="2000" dirty="0" err="1">
                <a:latin typeface="Georgia" pitchFamily="18" charset="0"/>
              </a:rPr>
              <a:t>баить</a:t>
            </a:r>
            <a:r>
              <a:rPr lang="ru-RU" sz="2000" dirty="0">
                <a:latin typeface="Georgia" pitchFamily="18" charset="0"/>
              </a:rPr>
              <a:t>» -говорить. У этого слова есть ещё более древнее значение: «шептать», «заговаривать». Колыбельные байки — это ещё и древние заговоры, «обереги», с помощью которых матери оберегали своих детей. Таково значение колыбельных песен про сон, дрёму, угомон.</a:t>
            </a:r>
          </a:p>
          <a:p>
            <a:r>
              <a:rPr lang="ru-RU" sz="2000" dirty="0">
                <a:latin typeface="Georgia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34888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  </a:t>
            </a:r>
          </a:p>
        </p:txBody>
      </p:sp>
    </p:spTree>
    <p:extLst>
      <p:ext uri="{BB962C8B-B14F-4D97-AF65-F5344CB8AC3E}">
        <p14:creationId xmlns="" xmlns:p14="http://schemas.microsoft.com/office/powerpoint/2010/main" val="3674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ОКУМЕНТЫ С РАБОЧЕГО СТОЛА\РАБОЧИЙ СТОЛ\ИЗОБРАЖЕНИЯ\ФОТОГРАФИИ\2018-УРАЛЬСКИЕ ПОСИДЕЛКИ\DSC_0072 - коп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648198" cy="35283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332656"/>
            <a:ext cx="53285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Georgia" pitchFamily="18" charset="0"/>
              </a:rPr>
              <a:t>Пестушки</a:t>
            </a:r>
            <a:r>
              <a:rPr lang="ru-RU" sz="2400" dirty="0">
                <a:latin typeface="Georgia" pitchFamily="18" charset="0"/>
              </a:rPr>
              <a:t> сопровождают игру с ребенком, когда взрослый выполняет движения «за него», играя его ручками и ножками, когда младенцу еще недоступны такие движения, как повороты тела, он не может целенаправленно действовать руками, не умеет самостоятельно садиться, ползать, вставать у опоры. Приподнимают ребенка, чтобы он перебирал ножками, приплясывал, и поют.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856971"/>
            <a:ext cx="84258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Georgia" pitchFamily="18" charset="0"/>
              </a:rPr>
              <a:t>Но главное, что дает </a:t>
            </a:r>
            <a:r>
              <a:rPr lang="ru-RU" sz="2400" dirty="0" err="1">
                <a:latin typeface="Georgia" pitchFamily="18" charset="0"/>
              </a:rPr>
              <a:t>пестушка</a:t>
            </a:r>
            <a:r>
              <a:rPr lang="ru-RU" sz="2400" dirty="0">
                <a:latin typeface="Georgia" pitchFamily="18" charset="0"/>
              </a:rPr>
              <a:t> — это налаживание контакта между взрослыми и ребенком. С самого рождения устанавливается прочная духовная и эмоциональная связь.</a:t>
            </a:r>
          </a:p>
        </p:txBody>
      </p:sp>
    </p:spTree>
    <p:extLst>
      <p:ext uri="{BB962C8B-B14F-4D97-AF65-F5344CB8AC3E}">
        <p14:creationId xmlns="" xmlns:p14="http://schemas.microsoft.com/office/powerpoint/2010/main" val="19668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116" y="260648"/>
            <a:ext cx="81554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Потешный фольклор</a:t>
            </a:r>
            <a:r>
              <a:rPr lang="ru-RU" sz="2000" dirty="0">
                <a:latin typeface="Georgia" pitchFamily="18" charset="0"/>
              </a:rPr>
              <a:t> - прибаутки, небылицы, дразнилки, имеющие самостоятельное значение, не связанное с играми. Назначение - развеселить, потешить, рассмешить сверстников. В них, как правило, отражено яркое событие или стремительное действие, передан один какой-либо эпизод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r>
              <a:rPr lang="ru-RU" sz="2000" b="1" dirty="0" err="1">
                <a:latin typeface="Georgia" pitchFamily="18" charset="0"/>
              </a:rPr>
              <a:t>Потешки</a:t>
            </a:r>
            <a:r>
              <a:rPr lang="ru-RU" sz="2000" dirty="0">
                <a:latin typeface="Georgia" pitchFamily="18" charset="0"/>
              </a:rPr>
              <a:t>  прекрасный помощник для родителей, они помогают  во время игры, </a:t>
            </a:r>
            <a:r>
              <a:rPr lang="ru-RU" sz="2000" dirty="0" smtClean="0">
                <a:latin typeface="Georgia" pitchFamily="18" charset="0"/>
              </a:rPr>
              <a:t>массажа</a:t>
            </a:r>
            <a:r>
              <a:rPr lang="ru-RU" sz="2000" b="1" dirty="0">
                <a:latin typeface="Georgia" pitchFamily="18" charset="0"/>
              </a:rPr>
              <a:t>,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dirty="0" smtClean="0">
                <a:latin typeface="Georgia" pitchFamily="18" charset="0"/>
              </a:rPr>
              <a:t>рассчитаны </a:t>
            </a:r>
            <a:r>
              <a:rPr lang="ru-RU" sz="2000" dirty="0">
                <a:latin typeface="Georgia" pitchFamily="18" charset="0"/>
              </a:rPr>
              <a:t>на </a:t>
            </a:r>
            <a:r>
              <a:rPr lang="ru-RU" sz="2000" dirty="0" smtClean="0">
                <a:latin typeface="Georgia" pitchFamily="18" charset="0"/>
              </a:rPr>
              <a:t>активность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393" y="4829450"/>
            <a:ext cx="79620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Georgia" pitchFamily="18" charset="0"/>
              </a:rPr>
              <a:t>Потешки</a:t>
            </a:r>
            <a:r>
              <a:rPr lang="ru-RU" sz="2000" dirty="0">
                <a:latin typeface="Georgia" pitchFamily="18" charset="0"/>
              </a:rPr>
              <a:t> акцентируют внимание на гласных звуках, и ребенок начинает повторять их вслед за взрослыми, таким образом развивается его </a:t>
            </a:r>
            <a:r>
              <a:rPr lang="ru-RU" sz="2000" dirty="0" smtClean="0">
                <a:latin typeface="Georgia" pitchFamily="18" charset="0"/>
              </a:rPr>
              <a:t>речь.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4924" y="2517028"/>
            <a:ext cx="80555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самого ребенка, когда он выполняет самостоятельно игровые движения и соотносит их с содержанием песенки-</a:t>
            </a:r>
            <a:r>
              <a:rPr lang="ru-RU" sz="2000" dirty="0" err="1">
                <a:latin typeface="Georgia" pitchFamily="18" charset="0"/>
              </a:rPr>
              <a:t>потешки</a:t>
            </a:r>
            <a:r>
              <a:rPr lang="ru-RU" sz="2000" dirty="0">
                <a:latin typeface="Georgia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4856" y="3501008"/>
            <a:ext cx="7925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Georgia" pitchFamily="18" charset="0"/>
              </a:rPr>
              <a:t>Потешка</a:t>
            </a:r>
            <a:r>
              <a:rPr lang="ru-RU" sz="2000" b="1" dirty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– песенка-приговорка, сопутствующая игре пальцами, ручками и ножками ребенка.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5042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Georgia" pitchFamily="18" charset="0"/>
              </a:rPr>
              <a:t>Прибаутки </a:t>
            </a:r>
            <a:r>
              <a:rPr lang="ru-RU" sz="2000" dirty="0">
                <a:latin typeface="Georgia" pitchFamily="18" charset="0"/>
              </a:rPr>
              <a:t>– произведения шуточного характера - могут представлять собой шуточный диалог, обращение, смешной эпизод, построенный на алогизме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>
                <a:latin typeface="Georgia" pitchFamily="18" charset="0"/>
              </a:rPr>
              <a:t>Петя-Петя-Петушок, Петя - красный гребешок,</a:t>
            </a:r>
          </a:p>
          <a:p>
            <a:r>
              <a:rPr lang="ru-RU" sz="2000" dirty="0">
                <a:latin typeface="Georgia" pitchFamily="18" charset="0"/>
              </a:rPr>
              <a:t>По дорожке он пошел и копеечку нашел,</a:t>
            </a:r>
          </a:p>
          <a:p>
            <a:r>
              <a:rPr lang="ru-RU" sz="2000" dirty="0">
                <a:latin typeface="Georgia" pitchFamily="18" charset="0"/>
              </a:rPr>
              <a:t>Купил себе сапожки, а курочке - сережки</a:t>
            </a:r>
            <a:r>
              <a:rPr lang="ru-RU" sz="2000" dirty="0" smtClean="0">
                <a:latin typeface="Georgia" pitchFamily="18" charset="0"/>
              </a:rPr>
              <a:t>!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1026" name="Picture 2" descr="D:\ДОКУМЕНТЫ С РАБОЧЕГО СТОЛА\РАБОЧИЙ СТОЛ\ДЕТСКИЕ ПРАЗДНИКИ И РАЗВЛЕЧЕНИЯ\ЖИВОТНЫЕ\КАРТИНКИ\ДОМ.ПТИЦА-КАРТИНКИ\1272298387_screenhunter_06-apr.-26-21.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15" y="1196752"/>
            <a:ext cx="1609725" cy="2362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67582" y="5128525"/>
            <a:ext cx="45973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Сорока-белобока жила одиноко,</a:t>
            </a:r>
          </a:p>
          <a:p>
            <a:r>
              <a:rPr lang="ru-RU" sz="2000" dirty="0">
                <a:latin typeface="Georgia" pitchFamily="18" charset="0"/>
              </a:rPr>
              <a:t>Скакала, скакала, гостей поджидала,</a:t>
            </a:r>
          </a:p>
          <a:p>
            <a:r>
              <a:rPr lang="ru-RU" sz="2000" dirty="0">
                <a:latin typeface="Georgia" pitchFamily="18" charset="0"/>
              </a:rPr>
              <a:t>Кашку сварила, гостей угостила!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3857933"/>
            <a:ext cx="42528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dirty="0">
                <a:latin typeface="Georgia" pitchFamily="18" charset="0"/>
              </a:rPr>
              <a:t>Ты, Марья,  </a:t>
            </a:r>
            <a:r>
              <a:rPr lang="ru-RU" sz="2000" dirty="0" smtClean="0">
                <a:latin typeface="Georgia" pitchFamily="18" charset="0"/>
              </a:rPr>
              <a:t>пеки </a:t>
            </a:r>
            <a:r>
              <a:rPr lang="ru-RU" sz="2000" dirty="0">
                <a:latin typeface="Georgia" pitchFamily="18" charset="0"/>
              </a:rPr>
              <a:t>блины.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Georgia" pitchFamily="18" charset="0"/>
              </a:rPr>
              <a:t>Рада бы </a:t>
            </a:r>
            <a:r>
              <a:rPr lang="ru-RU" sz="2000" dirty="0" err="1">
                <a:latin typeface="Georgia" pitchFamily="18" charset="0"/>
              </a:rPr>
              <a:t>пекчи</a:t>
            </a:r>
            <a:r>
              <a:rPr lang="ru-RU" sz="2000" dirty="0">
                <a:latin typeface="Georgia" pitchFamily="18" charset="0"/>
              </a:rPr>
              <a:t> — да нет муки.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Georgia" pitchFamily="18" charset="0"/>
              </a:rPr>
              <a:t>Так и так пеки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Georgia" pitchFamily="18" charset="0"/>
              </a:rPr>
              <a:t>---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2050" name="Picture 2" descr="D:\ДОКУМЕНТАЦИЯ 2015-2020\1-ПОРТФОЛИО\ФОЛЬКЛОР\img8 (2) - 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05246"/>
            <a:ext cx="1980540" cy="20465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0116" y="2780333"/>
            <a:ext cx="50066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- Иван, скажи моей лошади: «Тпру-у!»</a:t>
            </a:r>
          </a:p>
          <a:p>
            <a:r>
              <a:rPr lang="ru-RU" sz="2000" dirty="0">
                <a:latin typeface="Georgia" pitchFamily="18" charset="0"/>
              </a:rPr>
              <a:t>- А сам что?</a:t>
            </a:r>
          </a:p>
          <a:p>
            <a:r>
              <a:rPr lang="ru-RU" sz="2000" dirty="0">
                <a:latin typeface="Georgia" pitchFamily="18" charset="0"/>
              </a:rPr>
              <a:t>- Губы замерзли!</a:t>
            </a:r>
          </a:p>
        </p:txBody>
      </p:sp>
    </p:spTree>
    <p:extLst>
      <p:ext uri="{BB962C8B-B14F-4D97-AF65-F5344CB8AC3E}">
        <p14:creationId xmlns="" xmlns:p14="http://schemas.microsoft.com/office/powerpoint/2010/main" val="17530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9536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Georgia" pitchFamily="18" charset="0"/>
              </a:rPr>
              <a:t>Заклички</a:t>
            </a:r>
            <a:r>
              <a:rPr lang="ru-RU" sz="2000" b="1" dirty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– это песенки, в которых ребята обращаются к силам природы с какой-нибудь просьбой. Серьезная, хозяйственная основа заклинаний забылась, осталась забава.</a:t>
            </a:r>
          </a:p>
          <a:p>
            <a:r>
              <a:rPr lang="ru-RU" sz="2000" dirty="0" smtClean="0">
                <a:latin typeface="Georgia" pitchFamily="18" charset="0"/>
              </a:rPr>
              <a:t>разновидность </a:t>
            </a:r>
            <a:r>
              <a:rPr lang="ru-RU" sz="2000" dirty="0">
                <a:latin typeface="Georgia" pitchFamily="18" charset="0"/>
              </a:rPr>
              <a:t>обрядового фольклора: обращения к явлениям природы, стихиям с приветствиями и призывами, имеющими </a:t>
            </a:r>
            <a:r>
              <a:rPr lang="ru-RU" sz="2000" dirty="0" err="1">
                <a:latin typeface="Georgia" pitchFamily="18" charset="0"/>
              </a:rPr>
              <a:t>заклинательно-магический</a:t>
            </a:r>
            <a:r>
              <a:rPr lang="ru-RU" sz="2000" dirty="0">
                <a:latin typeface="Georgia" pitchFamily="18" charset="0"/>
              </a:rPr>
              <a:t> смысл. </a:t>
            </a:r>
          </a:p>
          <a:p>
            <a:r>
              <a:rPr lang="ru-RU" sz="2000" dirty="0" smtClean="0">
                <a:latin typeface="Georgia" pitchFamily="18" charset="0"/>
              </a:rPr>
              <a:t>Призывами </a:t>
            </a:r>
            <a:r>
              <a:rPr lang="ru-RU" sz="2000" dirty="0">
                <a:latin typeface="Georgia" pitchFamily="18" charset="0"/>
              </a:rPr>
              <a:t>весны </a:t>
            </a:r>
            <a:r>
              <a:rPr lang="ru-RU" sz="2000" dirty="0" smtClean="0">
                <a:latin typeface="Georgia" pitchFamily="18" charset="0"/>
              </a:rPr>
              <a:t>служили </a:t>
            </a:r>
            <a:r>
              <a:rPr lang="ru-RU" sz="2000" dirty="0">
                <a:latin typeface="Georgia" pitchFamily="18" charset="0"/>
              </a:rPr>
              <a:t>специальные короткие песни — </a:t>
            </a:r>
            <a:r>
              <a:rPr lang="ru-RU" sz="2000" b="1" dirty="0" smtClean="0">
                <a:latin typeface="Georgia" pitchFamily="18" charset="0"/>
              </a:rPr>
              <a:t>веснянки, приуроченные к равноденствию. 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Обращаясь к солнцу, радуге, дождю и </a:t>
            </a:r>
            <a:r>
              <a:rPr lang="ru-RU" sz="2000" dirty="0" smtClean="0">
                <a:latin typeface="Georgia" pitchFamily="18" charset="0"/>
              </a:rPr>
              <a:t>ветру - дети</a:t>
            </a:r>
            <a:r>
              <a:rPr lang="ru-RU" sz="2000" dirty="0">
                <a:latin typeface="Georgia" pitchFamily="18" charset="0"/>
              </a:rPr>
              <a:t>, как правило, не проговаривают, а напевают свои </a:t>
            </a:r>
            <a:r>
              <a:rPr lang="ru-RU" sz="2000" dirty="0" err="1">
                <a:latin typeface="Georgia" pitchFamily="18" charset="0"/>
              </a:rPr>
              <a:t>заклички</a:t>
            </a:r>
            <a:r>
              <a:rPr lang="ru-RU" sz="2000" dirty="0">
                <a:latin typeface="Georgia" pitchFamily="18" charset="0"/>
              </a:rPr>
              <a:t>.  </a:t>
            </a:r>
            <a:endParaRPr lang="ru-RU" sz="2000" dirty="0" smtClean="0">
              <a:latin typeface="Georgia" pitchFamily="18" charset="0"/>
            </a:endParaRPr>
          </a:p>
          <a:p>
            <a:r>
              <a:rPr lang="ru-RU" sz="2000" dirty="0" smtClean="0">
                <a:latin typeface="Georgia" pitchFamily="18" charset="0"/>
              </a:rPr>
              <a:t> 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71942"/>
            <a:ext cx="4176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- Весна-красна</a:t>
            </a:r>
            <a:r>
              <a:rPr lang="ru-RU" sz="2000" dirty="0">
                <a:latin typeface="Georgia" pitchFamily="18" charset="0"/>
              </a:rPr>
              <a:t>! </a:t>
            </a:r>
            <a:r>
              <a:rPr lang="ru-RU" sz="2000" dirty="0" smtClean="0">
                <a:latin typeface="Georgia" pitchFamily="18" charset="0"/>
              </a:rPr>
              <a:t>Что </a:t>
            </a:r>
            <a:r>
              <a:rPr lang="ru-RU" sz="2000" dirty="0">
                <a:latin typeface="Georgia" pitchFamily="18" charset="0"/>
              </a:rPr>
              <a:t>принесла?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Теплое </a:t>
            </a:r>
            <a:r>
              <a:rPr lang="ru-RU" sz="2000" dirty="0" err="1">
                <a:latin typeface="Georgia" pitchFamily="18" charset="0"/>
              </a:rPr>
              <a:t>летечко</a:t>
            </a:r>
            <a:r>
              <a:rPr lang="ru-RU" sz="2000" dirty="0">
                <a:latin typeface="Georgia" pitchFamily="18" charset="0"/>
              </a:rPr>
              <a:t>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Грибы в </a:t>
            </a:r>
            <a:r>
              <a:rPr lang="ru-RU" sz="2000" dirty="0" err="1">
                <a:latin typeface="Georgia" pitchFamily="18" charset="0"/>
              </a:rPr>
              <a:t>берестечко</a:t>
            </a:r>
            <a:r>
              <a:rPr lang="ru-RU" sz="2000" dirty="0">
                <a:latin typeface="Georgia" pitchFamily="18" charset="0"/>
              </a:rPr>
              <a:t>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Ягоды в лукошко, 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Открывай окошко!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4214819"/>
            <a:ext cx="2915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Солнышко, солнышко,</a:t>
            </a:r>
          </a:p>
          <a:p>
            <a:r>
              <a:rPr lang="ru-RU" sz="2000" dirty="0" smtClean="0">
                <a:latin typeface="Georgia" pitchFamily="18" charset="0"/>
              </a:rPr>
              <a:t>Выгляни </a:t>
            </a:r>
            <a:r>
              <a:rPr lang="ru-RU" sz="2000" dirty="0">
                <a:latin typeface="Georgia" pitchFamily="18" charset="0"/>
              </a:rPr>
              <a:t>в окошечко!</a:t>
            </a:r>
          </a:p>
          <a:p>
            <a:r>
              <a:rPr lang="ru-RU" sz="2000" dirty="0" smtClean="0">
                <a:latin typeface="Georgia" pitchFamily="18" charset="0"/>
              </a:rPr>
              <a:t>Твои </a:t>
            </a:r>
            <a:r>
              <a:rPr lang="ru-RU" sz="2000" dirty="0">
                <a:latin typeface="Georgia" pitchFamily="18" charset="0"/>
              </a:rPr>
              <a:t>детки плачут,</a:t>
            </a:r>
          </a:p>
          <a:p>
            <a:r>
              <a:rPr lang="ru-RU" sz="2000" dirty="0" smtClean="0">
                <a:latin typeface="Georgia" pitchFamily="18" charset="0"/>
              </a:rPr>
              <a:t>По </a:t>
            </a:r>
            <a:r>
              <a:rPr lang="ru-RU" sz="2000" dirty="0">
                <a:latin typeface="Georgia" pitchFamily="18" charset="0"/>
              </a:rPr>
              <a:t>камушкам скачут!</a:t>
            </a:r>
          </a:p>
        </p:txBody>
      </p:sp>
    </p:spTree>
    <p:extLst>
      <p:ext uri="{BB962C8B-B14F-4D97-AF65-F5344CB8AC3E}">
        <p14:creationId xmlns="" xmlns:p14="http://schemas.microsoft.com/office/powerpoint/2010/main" val="327960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1432</Words>
  <Application>Microsoft Office PowerPoint</Application>
  <PresentationFormat>Экран (4:3)</PresentationFormat>
  <Paragraphs>181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User</cp:lastModifiedBy>
  <cp:revision>98</cp:revision>
  <dcterms:created xsi:type="dcterms:W3CDTF">2018-03-23T17:30:33Z</dcterms:created>
  <dcterms:modified xsi:type="dcterms:W3CDTF">2024-11-25T18:36:11Z</dcterms:modified>
</cp:coreProperties>
</file>