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99" r:id="rId4"/>
    <p:sldId id="260" r:id="rId5"/>
    <p:sldId id="258" r:id="rId6"/>
    <p:sldId id="278" r:id="rId7"/>
    <p:sldId id="279" r:id="rId8"/>
    <p:sldId id="282" r:id="rId9"/>
    <p:sldId id="284" r:id="rId10"/>
    <p:sldId id="285" r:id="rId11"/>
    <p:sldId id="263" r:id="rId12"/>
    <p:sldId id="288" r:id="rId13"/>
    <p:sldId id="271" r:id="rId14"/>
    <p:sldId id="293" r:id="rId15"/>
    <p:sldId id="272" r:id="rId16"/>
    <p:sldId id="273" r:id="rId17"/>
    <p:sldId id="270" r:id="rId18"/>
    <p:sldId id="294" r:id="rId19"/>
    <p:sldId id="295" r:id="rId20"/>
    <p:sldId id="298" r:id="rId21"/>
    <p:sldId id="274" r:id="rId22"/>
    <p:sldId id="275" r:id="rId23"/>
    <p:sldId id="276" r:id="rId24"/>
    <p:sldId id="30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62DCA8E-CC1D-4108-B03B-01161954801E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18FE81-AA80-41E3-BE9E-704155565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современных воспитательных технологий при проведении классных часов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7239000" cy="40635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Приемы технологии РКМ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(развития критического мышления)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 </a:t>
            </a:r>
            <a:r>
              <a:rPr lang="ru-RU" dirty="0" smtClean="0"/>
              <a:t>1.Приемы </a:t>
            </a:r>
            <a:r>
              <a:rPr lang="ru-RU" dirty="0"/>
              <a:t>стадии вызова: верные и неверные утверждения («верите ли вы»), ключевые слова</a:t>
            </a:r>
          </a:p>
          <a:p>
            <a:r>
              <a:rPr lang="ru-RU" dirty="0"/>
              <a:t>2.Кластеры, </a:t>
            </a:r>
            <a:r>
              <a:rPr lang="ru-RU" dirty="0" err="1"/>
              <a:t>денотатный</a:t>
            </a:r>
            <a:r>
              <a:rPr lang="ru-RU" dirty="0"/>
              <a:t> граф</a:t>
            </a:r>
          </a:p>
          <a:p>
            <a:r>
              <a:rPr lang="ru-RU" dirty="0" smtClean="0"/>
              <a:t>3.Инсерт</a:t>
            </a:r>
            <a:endParaRPr lang="ru-RU" dirty="0"/>
          </a:p>
          <a:p>
            <a:r>
              <a:rPr lang="ru-RU" dirty="0"/>
              <a:t>4.Дерево предсказаний</a:t>
            </a:r>
          </a:p>
          <a:p>
            <a:r>
              <a:rPr lang="ru-RU" dirty="0"/>
              <a:t>5.Дневники и бортовые журналы</a:t>
            </a:r>
          </a:p>
          <a:p>
            <a:r>
              <a:rPr lang="ru-RU" dirty="0"/>
              <a:t>6.Работа в группах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7.Дискуссии</a:t>
            </a:r>
          </a:p>
          <a:p>
            <a:r>
              <a:rPr lang="ru-RU" dirty="0" smtClean="0"/>
              <a:t>8.Приемы проведения рефлексии</a:t>
            </a:r>
          </a:p>
          <a:p>
            <a:r>
              <a:rPr lang="ru-RU" dirty="0" smtClean="0"/>
              <a:t>9.Стратегия «РАФТ»</a:t>
            </a:r>
          </a:p>
          <a:p>
            <a:r>
              <a:rPr lang="ru-RU" dirty="0" smtClean="0"/>
              <a:t>10.Ранжирование</a:t>
            </a:r>
          </a:p>
          <a:p>
            <a:r>
              <a:rPr lang="ru-RU" dirty="0" smtClean="0"/>
              <a:t>11.Пирамида приоритетов</a:t>
            </a:r>
          </a:p>
          <a:p>
            <a:r>
              <a:rPr lang="ru-RU" dirty="0" smtClean="0"/>
              <a:t>12.Стратегия </a:t>
            </a:r>
            <a:r>
              <a:rPr lang="en-US" dirty="0" smtClean="0"/>
              <a:t>IDEAL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 err="1" smtClean="0"/>
              <a:t>Синквейн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это методический прием, который представляет собой составление стихотворения, состоящего из 5 строк. При этом написание каждой из них подчинено определенным принципам, правилам. Таким образом, происходит краткое </a:t>
            </a:r>
            <a:r>
              <a:rPr lang="ru-RU" i="1" dirty="0" err="1"/>
              <a:t>резюмирование</a:t>
            </a:r>
            <a:r>
              <a:rPr lang="ru-RU" i="1" dirty="0"/>
              <a:t>, подведение итогов по изученному учебному материалу.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Синквейн</a:t>
            </a:r>
            <a:r>
              <a:rPr lang="ru-RU" i="1" dirty="0" smtClean="0"/>
              <a:t> активирует умственную деятельность школьников через чтение и письмо. Написание </a:t>
            </a:r>
            <a:r>
              <a:rPr lang="ru-RU" i="1" dirty="0" err="1" smtClean="0"/>
              <a:t>синквейна</a:t>
            </a:r>
            <a:r>
              <a:rPr lang="ru-RU" i="1" dirty="0" smtClean="0"/>
              <a:t> — это свободное творчество, которое требует от учащегося найти и выделить в изучаемой теме наиболее существенные элементы, проанализировать их, сделать выводы и коротко сформулировать, основываясь на основных принципах написания стихотворения. 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Первая строчка</a:t>
            </a:r>
            <a:r>
              <a:rPr lang="ru-RU" dirty="0"/>
              <a:t> стихотворения — это его тема. Представлена она всего одним словом и обязательно существительным.</a:t>
            </a:r>
          </a:p>
          <a:p>
            <a:pPr lvl="0"/>
            <a:r>
              <a:rPr lang="ru-RU" b="1" dirty="0"/>
              <a:t>Вторая строка</a:t>
            </a:r>
            <a:r>
              <a:rPr lang="ru-RU" dirty="0"/>
              <a:t> состоит из двух слов, раскрывающих основную тему, описывающих ее. Это должны быть прилагательные. Допускается использование причастий.</a:t>
            </a:r>
          </a:p>
          <a:p>
            <a:pPr lvl="0"/>
            <a:r>
              <a:rPr lang="ru-RU" dirty="0"/>
              <a:t>В </a:t>
            </a:r>
            <a:r>
              <a:rPr lang="ru-RU" b="1" dirty="0"/>
              <a:t>третьей строчке</a:t>
            </a:r>
            <a:r>
              <a:rPr lang="ru-RU" dirty="0"/>
              <a:t>, посредством использования глаголов или деепричастий, описываются действия, относящиеся к слову, являющемуся темой </a:t>
            </a:r>
            <a:r>
              <a:rPr lang="ru-RU" dirty="0" err="1"/>
              <a:t>синквейна</a:t>
            </a:r>
            <a:r>
              <a:rPr lang="ru-RU" dirty="0"/>
              <a:t>. В третьей строке три слова.</a:t>
            </a:r>
          </a:p>
          <a:p>
            <a:pPr lvl="0"/>
            <a:r>
              <a:rPr lang="ru-RU" b="1" dirty="0"/>
              <a:t>Четвертая строка</a:t>
            </a:r>
            <a:r>
              <a:rPr lang="ru-RU" dirty="0"/>
              <a:t> — это уже не набор слов, а целая фраза, при помощи которой составляющий высказывает свое отношение к теме. В данном случае это может быть как предложение, составленное учеником самостоятельно, так и крылатое выражение, пословица, поговорка, цитата, афоризм, обязательно в контексте раскрываемой темы.</a:t>
            </a:r>
          </a:p>
          <a:p>
            <a:pPr lvl="0"/>
            <a:r>
              <a:rPr lang="ru-RU" b="1" dirty="0"/>
              <a:t>Пятая строчка</a:t>
            </a:r>
            <a:r>
              <a:rPr lang="ru-RU" dirty="0"/>
              <a:t> — всего одно слово, которое представляет собой некий итог, резюме. Чаще всего это просто синоним к теме стихотворения.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«Безопасный интернет»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</a:t>
            </a:r>
          </a:p>
          <a:p>
            <a:r>
              <a:rPr lang="ru-RU" dirty="0" smtClean="0"/>
              <a:t>Полезный, доступный</a:t>
            </a:r>
          </a:p>
          <a:p>
            <a:r>
              <a:rPr lang="ru-RU" dirty="0" smtClean="0"/>
              <a:t>Найти что угодно</a:t>
            </a:r>
          </a:p>
          <a:p>
            <a:r>
              <a:rPr lang="ru-RU" dirty="0" smtClean="0"/>
              <a:t>Правильно веди себя в Интернете</a:t>
            </a:r>
          </a:p>
          <a:p>
            <a:r>
              <a:rPr lang="ru-RU" dirty="0" smtClean="0"/>
              <a:t>Безопасность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r>
              <a:rPr lang="ru-RU" dirty="0" err="1" smtClean="0"/>
              <a:t>ТРкм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</a:t>
            </a:r>
            <a:r>
              <a:rPr lang="ru-RU" dirty="0"/>
              <a:t>простое знание фактов, не умения, как таковые, а способность </a:t>
            </a:r>
            <a:r>
              <a:rPr lang="ru-RU" i="1" dirty="0"/>
              <a:t>пользоваться приобретённым</a:t>
            </a:r>
            <a:r>
              <a:rPr lang="ru-RU" i="1" dirty="0" smtClean="0"/>
              <a:t>;</a:t>
            </a:r>
            <a:endParaRPr lang="en-US" i="1" dirty="0" smtClean="0"/>
          </a:p>
          <a:p>
            <a:r>
              <a:rPr lang="ru-RU" dirty="0" smtClean="0"/>
              <a:t> </a:t>
            </a:r>
            <a:r>
              <a:rPr lang="ru-RU" dirty="0"/>
              <a:t>не объём информации, а </a:t>
            </a:r>
            <a:r>
              <a:rPr lang="ru-RU" i="1" dirty="0"/>
              <a:t>умение получать</a:t>
            </a:r>
            <a:r>
              <a:rPr lang="ru-RU" dirty="0"/>
              <a:t> её и </a:t>
            </a:r>
            <a:r>
              <a:rPr lang="ru-RU" i="1" dirty="0"/>
              <a:t>моделировать;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не </a:t>
            </a:r>
            <a:r>
              <a:rPr lang="ru-RU" dirty="0" err="1"/>
              <a:t>потребительство</a:t>
            </a:r>
            <a:r>
              <a:rPr lang="ru-RU" dirty="0"/>
              <a:t>, а </a:t>
            </a:r>
            <a:r>
              <a:rPr lang="ru-RU" i="1" dirty="0"/>
              <a:t>созидание</a:t>
            </a:r>
            <a:r>
              <a:rPr lang="ru-RU" dirty="0"/>
              <a:t> и </a:t>
            </a:r>
            <a:r>
              <a:rPr lang="ru-RU" i="1" dirty="0"/>
              <a:t>сотрудничество.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Кейс – технология  (метод конкретных ситуаций)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технология, основанная на использовании в учебном процессе специально смоделированной или реальной производственной ситуации в целях анализа, выявления проблем, поиска альтернативных решений, принятия оптимального решения проблемы.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</a:t>
            </a:r>
            <a:r>
              <a:rPr lang="ru-RU" dirty="0" err="1" smtClean="0"/>
              <a:t>кейс-технологии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Интеллектуальное развитие обучаемых.</a:t>
            </a:r>
          </a:p>
          <a:p>
            <a:r>
              <a:rPr lang="ru-RU" dirty="0" smtClean="0"/>
              <a:t>Осознание многозначности профессиональных проблем и жизненных ситуаций.</a:t>
            </a:r>
          </a:p>
          <a:p>
            <a:r>
              <a:rPr lang="ru-RU" dirty="0" smtClean="0"/>
              <a:t>Приобретение опыта поиска и выработки альтернативных решений.</a:t>
            </a:r>
          </a:p>
          <a:p>
            <a:r>
              <a:rPr lang="ru-RU" dirty="0" smtClean="0"/>
              <a:t>Формирование готовности к оценке и принятию решений.</a:t>
            </a:r>
          </a:p>
          <a:p>
            <a:r>
              <a:rPr lang="ru-RU" dirty="0" smtClean="0"/>
              <a:t> Обеспечение повышения качества усвоения знаний за счет их углубления и обнаружения пробелов.</a:t>
            </a:r>
          </a:p>
          <a:p>
            <a:r>
              <a:rPr lang="ru-RU" dirty="0" smtClean="0"/>
              <a:t> Развитие коммуникативных навыков.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/>
              <a:t>"Школа - не здание, не кабинеты, не образцовая наглядная агитация. </a:t>
            </a:r>
            <a:endParaRPr lang="ru-RU" dirty="0"/>
          </a:p>
          <a:p>
            <a:pPr>
              <a:buNone/>
            </a:pPr>
            <a:r>
              <a:rPr lang="ru-RU" i="1" dirty="0"/>
              <a:t>Школа - это возвышенный дух, мечта, идея, которые увлекают сразу троих - ребенка, учителя, родителя - и тут же реализуются. </a:t>
            </a:r>
            <a:endParaRPr lang="ru-RU" dirty="0"/>
          </a:p>
          <a:p>
            <a:pPr>
              <a:buNone/>
            </a:pPr>
            <a:r>
              <a:rPr lang="ru-RU" i="1" dirty="0"/>
              <a:t>Если их нет, значит это не школа, а обычная бухгалтерия, где приходят и уходят по звонку, зарабатывают - кто деньги, кто оценки и считают дни до отпуска и минуты до очередного звонка… </a:t>
            </a:r>
            <a:endParaRPr lang="ru-RU" dirty="0"/>
          </a:p>
          <a:p>
            <a:pPr>
              <a:buNone/>
            </a:pPr>
            <a:r>
              <a:rPr lang="ru-RU" i="1" dirty="0"/>
              <a:t>Учитель призван реализовывать мечты детей…" </a:t>
            </a:r>
            <a:endParaRPr lang="ru-RU" dirty="0"/>
          </a:p>
          <a:p>
            <a:pPr>
              <a:buNone/>
            </a:pPr>
            <a:r>
              <a:rPr lang="ru-RU" i="1" dirty="0" smtClean="0"/>
              <a:t>                                                                          А.А</a:t>
            </a:r>
            <a:r>
              <a:rPr lang="ru-RU" i="1" dirty="0"/>
              <a:t>. </a:t>
            </a:r>
            <a:r>
              <a:rPr lang="ru-RU" i="1" dirty="0" err="1"/>
              <a:t>Захаренко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 предлагает купить нужную вещь, лежащую в чёрном ящике, убеждая учеников, что она очень нужная. Начинаются торги. После достают из ящика пустышку. </a:t>
            </a:r>
          </a:p>
          <a:p>
            <a:r>
              <a:rPr lang="ru-RU" dirty="0" smtClean="0"/>
              <a:t>Может ли подобная ситуация произойти при работе в Интернете?</a:t>
            </a:r>
          </a:p>
          <a:p>
            <a:r>
              <a:rPr lang="ru-RU" dirty="0" smtClean="0"/>
              <a:t>Как ее избежать?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АРТ-технология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err="1" smtClean="0">
                <a:solidFill>
                  <a:schemeClr val="tx2"/>
                </a:solidFill>
              </a:rPr>
              <a:t>Арт-технология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основана на </a:t>
            </a:r>
            <a:r>
              <a:rPr lang="ru-RU" dirty="0" err="1" smtClean="0"/>
              <a:t>деятельностном</a:t>
            </a:r>
            <a:r>
              <a:rPr lang="ru-RU" dirty="0" smtClean="0"/>
              <a:t> подходе и соответствует стандартам нового образования. Она создаёт условия для творчества, развития, обретения уверенности в себе и </a:t>
            </a:r>
            <a:r>
              <a:rPr lang="ru-RU" dirty="0" err="1" smtClean="0"/>
              <a:t>раскрепощённости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Эффективность </a:t>
            </a:r>
            <a:r>
              <a:rPr lang="ru-RU" dirty="0" err="1" smtClean="0"/>
              <a:t>АРТ-технологии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стабилизация психологического микроклимата класса, потому что психологическая помощь ученикам позволяет им более полно реализовать возможности личностного развития,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повышение самооценки, помощь детям и подросткам. А это очень важно, т.к. контроль над поведением и эмоциями помогает людям принимать решения, делать выводы.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Искусство способно восстановить внутренние силы учащихся, поддержать и даже ускорить темп их общего и интеллектуального развития, обеспечить устойчивость эмоционального состояния, соединить дух, душу и тело мыслящего человека.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«Воспитание – это наука, которая обучает наших детей обходиться без нас».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Эрнест </a:t>
            </a:r>
            <a:r>
              <a:rPr lang="ru-RU" dirty="0" err="1" smtClean="0"/>
              <a:t>Легуве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Системно-смысловое мышление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ПОЧЕМУ?</a:t>
            </a:r>
          </a:p>
          <a:p>
            <a:endParaRPr lang="ru-RU" sz="5400" dirty="0" smtClean="0"/>
          </a:p>
          <a:p>
            <a:r>
              <a:rPr lang="ru-RU" sz="5400" dirty="0" smtClean="0"/>
              <a:t>ЗАЧЕМ?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классного руководителя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-  создание </a:t>
            </a:r>
            <a:r>
              <a:rPr lang="ru-RU" dirty="0"/>
              <a:t>благоприятной эмоциональной обстановки в классе с целью спокойного и планомерного общего развития личности каждого школьника и развитие творческой личности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Как поддержать интерес учащихся  к классным часам?</a:t>
            </a:r>
          </a:p>
          <a:p>
            <a:r>
              <a:rPr lang="ru-RU" dirty="0"/>
              <a:t>Как повысить мотивацию и вовлечь учащихся в активную деятельность?</a:t>
            </a:r>
          </a:p>
          <a:p>
            <a:r>
              <a:rPr lang="ru-RU" dirty="0"/>
              <a:t>В какой форме  проводить родительские собрания,  чтобы родители не потеряли желание посещать школу?</a:t>
            </a:r>
          </a:p>
          <a:p>
            <a:r>
              <a:rPr lang="ru-RU" dirty="0"/>
              <a:t>Как остаться педагогическим грамотным специалистом, способным научить и воспитать чему-то ребёнка, когда  современные дети понимают в компьютерных технологиях лучше, чем классные руководители?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Игровая технология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Игра – школа профессиональной и семейной жизни, школа человеческих отношений. Но от обычной школы она отличается тем, что человек, обучаясь в ходе игры, и не подозревает о том, что </a:t>
            </a:r>
            <a:r>
              <a:rPr lang="ru-RU" dirty="0" smtClean="0"/>
              <a:t>чему-то </a:t>
            </a:r>
            <a:r>
              <a:rPr lang="ru-RU" dirty="0"/>
              <a:t>учится.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успешной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общий сбор-старт (постановка проблемы, объяснение правил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работа по группам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общий сбор-финиш (подведение итогов).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Игра «Безопасность в сети Интернет»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Не поддавайся навязчивым рекламам и не </a:t>
            </a:r>
            <a:r>
              <a:rPr lang="ru-RU" dirty="0" smtClean="0"/>
              <a:t>заходи </a:t>
            </a:r>
            <a:r>
              <a:rPr lang="ru-RU" dirty="0"/>
              <a:t>на подозрительные незнакомые сайты</a:t>
            </a:r>
          </a:p>
          <a:p>
            <a:pPr lvl="0"/>
            <a:r>
              <a:rPr lang="ru-RU" dirty="0"/>
              <a:t>Не выкладывай личные данные и данные своих близких</a:t>
            </a:r>
          </a:p>
          <a:p>
            <a:pPr lvl="0"/>
            <a:r>
              <a:rPr lang="ru-RU" dirty="0"/>
              <a:t>Не открывай все сайты подряд, ходи по Интернету с определенной целью</a:t>
            </a:r>
          </a:p>
          <a:p>
            <a:pPr lvl="0"/>
            <a:r>
              <a:rPr lang="ru-RU" dirty="0"/>
              <a:t>Всегда сообщай взрослым обо всех случаях в Интернете, которые вызвали у тебя смущение или тревогу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1273"/>
            <a:ext cx="7239000" cy="4063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354</TotalTime>
  <Words>617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Применение современных воспитательных технологий при проведении классных часов</vt:lpstr>
      <vt:lpstr>Презентация PowerPoint</vt:lpstr>
      <vt:lpstr>Системно-смысловое мышление</vt:lpstr>
      <vt:lpstr>Задача классного руководителя</vt:lpstr>
      <vt:lpstr>Презентация PowerPoint</vt:lpstr>
      <vt:lpstr>Игровая технология</vt:lpstr>
      <vt:lpstr>Алгоритм успешной игры</vt:lpstr>
      <vt:lpstr>Игра «Безопасность в сети Интернет» </vt:lpstr>
      <vt:lpstr>Презентация PowerPoint</vt:lpstr>
      <vt:lpstr>Презентация PowerPoint</vt:lpstr>
      <vt:lpstr>Приемы технологии РКМ  (развития критического мышления)</vt:lpstr>
      <vt:lpstr>Презентация PowerPoint</vt:lpstr>
      <vt:lpstr>Синквейн</vt:lpstr>
      <vt:lpstr>Презентация PowerPoint</vt:lpstr>
      <vt:lpstr>Презентация PowerPoint</vt:lpstr>
      <vt:lpstr>Синквейн «Безопасный интернет»</vt:lpstr>
      <vt:lpstr>Преимущества ТРкм</vt:lpstr>
      <vt:lpstr>Кейс – технология  (метод конкретных ситуаций) </vt:lpstr>
      <vt:lpstr>Преимущества кейс-технологии</vt:lpstr>
      <vt:lpstr>Ситуация </vt:lpstr>
      <vt:lpstr>АРТ-технология</vt:lpstr>
      <vt:lpstr>Эффективность АРТ-технологии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современных воспитательных технологий при организации и проведении классных часов</dc:title>
  <dc:creator>Winni The ooh</dc:creator>
  <cp:lastModifiedBy>User</cp:lastModifiedBy>
  <cp:revision>32</cp:revision>
  <dcterms:created xsi:type="dcterms:W3CDTF">2017-02-14T07:04:17Z</dcterms:created>
  <dcterms:modified xsi:type="dcterms:W3CDTF">2023-06-20T09:11:50Z</dcterms:modified>
</cp:coreProperties>
</file>