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333" r:id="rId5"/>
    <p:sldId id="32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34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337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3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20" r:id="rId67"/>
    <p:sldId id="317" r:id="rId68"/>
    <p:sldId id="318" r:id="rId69"/>
    <p:sldId id="319" r:id="rId70"/>
    <p:sldId id="323" r:id="rId71"/>
    <p:sldId id="336" r:id="rId72"/>
    <p:sldId id="324" r:id="rId73"/>
    <p:sldId id="325" r:id="rId74"/>
    <p:sldId id="326" r:id="rId75"/>
    <p:sldId id="327" r:id="rId76"/>
    <p:sldId id="332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48159856_46220" TargetMode="External"/><Relationship Id="rId2" Type="http://schemas.openxmlformats.org/officeDocument/2006/relationships/hyperlink" Target="https://vk.com/wall-48159856_52951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wall-48159856_44659" TargetMode="External"/><Relationship Id="rId4" Type="http://schemas.openxmlformats.org/officeDocument/2006/relationships/hyperlink" Target="https://vk.com/wall-48159856_4653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aking.svetlanaenglishonline.ru/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jaz9.r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Английский язык.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ОГЭ </a:t>
            </a:r>
            <a:r>
              <a:rPr lang="en-US" dirty="0" smtClean="0">
                <a:solidFill>
                  <a:schemeClr val="accent2"/>
                </a:solidFill>
              </a:rPr>
              <a:t>202</a:t>
            </a:r>
            <a:r>
              <a:rPr lang="ru-RU" dirty="0" smtClean="0">
                <a:solidFill>
                  <a:schemeClr val="accent2"/>
                </a:solidFill>
              </a:rPr>
              <a:t>4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Структура и стратегии выполнения заданий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составлена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чителем английского языка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ПСШ № 2   Беловой Е.А.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5(пример)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17057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It’s difficult.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important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It’s interesting.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It’s easy.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It’s boring.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Good afternoon. Today we have asked 5 people to give us a short interview and share their opinions about doing homework. Now we would like to present their opinions to you.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you ask me, I don’t like doing homework and I don’t know anyone who really enjoys it. Still, I understand that </a:t>
            </a:r>
            <a:r>
              <a:rPr 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it, so my parents never have to make me do it – I do it myself. I don’t see any other way of revising what we have learnt during the lesson, and if I don’t revise the material well enough, I quickly forget it. </a:t>
            </a:r>
            <a:r>
              <a:rPr 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necessary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homework to have good academic results, so I work hard at anything my teachers set as homework.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0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170579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6–11 – это задания повышенного уровня сложности на поиск запрашиваемой информации в прослушанном тексте и представление её в виде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(таблицы). Таким образом, данное задание проверяет помимо предметных умений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работы с таблицами. Ответы записываются в виде одного слова из звучащего текста, числительные записываются словами. Пункты в таблице следуют в том же порядке, в каком информация представлена в тексте.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Вписать недостающую информацию, которую вы услышите при прослушивании интервью. </a:t>
            </a:r>
          </a:p>
          <a:p>
            <a:pPr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Вписать нужно одно слово без артикля или числительное прописью!</a:t>
            </a:r>
          </a:p>
          <a:p>
            <a:pPr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допускаете орфографическую ошибку при написании, ответ не засчитывается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dirty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 варианты ответов, например,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 этом задании проверяются и орфографические навыки экзаменуемых.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9006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6-11 (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0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выполнения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4078" indent="-514350">
              <a:buAutoNum type="arabicParenR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слушаем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задание! 30 сек читают, 30 сек на ознакомление, итого 1 минута.</a:t>
            </a:r>
          </a:p>
          <a:p>
            <a:pPr marL="624078" indent="-51435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Просматриваем задание, прикидываем возможные варианты ответов.</a:t>
            </a:r>
          </a:p>
          <a:p>
            <a:pPr marL="624078" indent="-51435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прослушивании сосредотачиваемся на той информации, которую нужно вписать.</a:t>
            </a:r>
          </a:p>
          <a:p>
            <a:pPr marL="624078" indent="-51435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проверяем орфографию написанного.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6-11</a:t>
            </a:r>
          </a:p>
        </p:txBody>
      </p:sp>
    </p:spTree>
    <p:extLst>
      <p:ext uri="{BB962C8B-B14F-4D97-AF65-F5344CB8AC3E}">
        <p14:creationId xmlns:p14="http://schemas.microsoft.com/office/powerpoint/2010/main" val="53842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6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5301208"/>
            <a:ext cx="4536504" cy="115212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всегда, стараемся услышать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н-р,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good at – have the highest grades,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in the future – the future career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900" y="1484784"/>
            <a:ext cx="4290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917" y="476672"/>
            <a:ext cx="41849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920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026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“Чтение” всего два задания –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(где нужно понять основную мысль прочитанного)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13-19 (где нужно вникнуть в детали).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Максимум, что ученик сможет набрать – 15 баллов, а рекомендуемое время на выполнение всего раздела – 30 минут.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информационный поиск: необходимо определить, в каком из приведённых письменных текстов, посвящённых одной теме, содержится ответ на предложенный вопрос. Установление соответствий между вопросами и текстами, которые содержат ответ на них, позволяет оценить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учащегося предметных умений просмотрового и поискового чтения.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Раздел 2 Чтение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3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просмотрите все тексты, чтобы понять основную идею каждого из 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прочитать вопросы, выделить для себя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слова в каждом.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читать тексты и искать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этих ключевых слов в вопросах.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нужно выбирать ответ, в котором точно уверен, а остальные – по остаточному принципу.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еще раз и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найти соответствие не одиночных слов и выражений, а основной мысли текста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ответ, держите в памяти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выполнения задания:</a:t>
            </a:r>
            <a:br>
              <a:rPr lang="ru-RU" sz="36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0985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13–19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утверждений, которые экзаменуемым следует отнести к категориям «верно / неверно / в тексте не сказано», составляет семь. В этих заданиях наряду с предметными умениями проверяется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умений, таких как умение понимать учебную задачу и сохранять её в процессе учебной деятельности, анализировать полученную информацию в соответствии с учебной задачей, игнорировать незнакомые слова, не существенные для понимания, выявлять дефициты информации, понимать авторский замысел, причинно-следственные связи и др. Что касается жанрово-стилистической принадлежности текстов, используемых в заданиях 13–19, то это научно-популярные, информационные и публицистические тексты.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Чтение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3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прочтите инструкцию к заданию. Ознакомьтесь с заголовком текста и внимательно изучите утверждения, чтобы понять тему текста.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прочтите данный текст, выискивая и подчеркивая предложения, касающиеся каждого вопроса.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прочтения текста спросите себя: На самом ли деле то, что написано в тексте соответствует тому, что говорится в утверждении? Или говорится, что верно нечто противоположное утверждению? Или из текста мы не можем знать, верно утверждение или нет?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вариант ответа на каждый вопрос и убедитесь в том, что выбрали правильный ответ. Не ожидайте, что встретите в тексте именно те слова, которые даны в утверждениях. Правильный ответ будет заменен синонимами.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выполнения задания:</a:t>
            </a:r>
            <a:b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2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20-28 проверяют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грамматические)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распознавать и употреблять в речи изученные морфологические формы и синтаксические конструкции в коммуникативно-значимом контексте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как указывается в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 КИМ ОГЭ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 есть, во время выполнения задания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сначала выяснить, какое грамматическое правило необходимо применить в каждом случае, для этого внимательно изучив контекст, а после – поставить данное слово в правильную форму.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Грамматика и лексика.</a:t>
            </a:r>
            <a:br>
              <a:rPr lang="ru-RU" sz="36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20-28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9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31459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 начальным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five o’clock. It’s interesting. It’s winter.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 начальным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+ to be (There are a lot of trees in the park.)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предложения реального (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Conditional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I) и нереального характера (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Conditional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II)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 конструкцией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wish (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had my own room.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Косвенная речь в утвердительных и вопросительных предложениях в настоящем и прошедшем времени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употребительные личные формы глаголов действительного залога: 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 страдательного залога 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во множественном числе, образованные по правилу и исключения. и исчисляемые и неисчисляемые имена существительные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Местоимения: личные (в именительном и объектном падежах, а также в абсолютной форме), притяжательные, указательные, неопределённые, относительные, вопросительные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прилагательные в положительной, сравнительной и превосходной степенях, образованные по правилу, а также исключения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Наречия в сравнительной и превосходной степенях, а также наречия, выражающие количество (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a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a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Числительные количественные, порядковые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43204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емы </a:t>
            </a:r>
            <a:r>
              <a:rPr lang="ru-RU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правила, которые </a:t>
            </a:r>
            <a:r>
              <a:rPr lang="ru-RU" sz="1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нужно </a:t>
            </a:r>
            <a:r>
              <a:rPr lang="ru-RU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уметь распознавать и применять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2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5"/>
            <a:ext cx="7198568" cy="57606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подготовки к ОГЭ?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96944" cy="40324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1.Прорешать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демоверсию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стартового уровня.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Изучить кодификатор, чтобы понимать, что проверяется в каждом задании. Дополнительно для повторения грамматики можно использовать любой справочник или учебник.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Ознакомиться с критериями оценивания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письма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устных ответов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просмотреть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методические рекомендации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учителей. Там прописаны все нюансы.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практика, практика и ещё раз практика. В этом вам поможет только открытый банк заданий ФИПИ, так как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реальном экзамене берут именно тут.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8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раздел 3 – Грамматика и Лексика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максимально 15 баллов. За блок заданий на грамматическое соответствие, задания 20-28 максимальное количество – 9 баллов.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каждое из заданий 20-28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 1 баллу за каждый правильный ответ – то есть, все слова или фразы должны быть написаны полностью верно, без ошибок не только в грамматической форме, но и в орфографии. Ответы также должны быть записаны в бланк по правилам: без пробелов, одна буква – одна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клеточка. Преобразованные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вам нужно будет записать в бланк ответов без пробелов (например, если ответ в задании 21 –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 бланк ответов вы записываете в строке 21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HAVEWON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108498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части Грамматика и Лексика ОГЭ по английскому </a:t>
            </a:r>
            <a:r>
              <a:rPr lang="ru-RU" sz="2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языку. </a:t>
            </a:r>
            <a:r>
              <a:rPr lang="ru-RU" sz="2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20-28</a:t>
            </a:r>
            <a:br>
              <a:rPr lang="ru-RU" sz="2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1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760640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часть Грамматика и Лексика ОГЭ (задания 20-28 и 29-34) рекомендуется выполнить на экзамене за 30 минут – за это время нужно, в том числе, переписать ответы в бланк.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Приступая к выполнению первого задания раздела 3, внимательно прочтите предложение, относящееся к заданию 20. Подумайте, как можно преобразовать данное слово, обратите внимание на текст вокруг пробела – там могут быть подсказки в виде временных маркеров, артиклей и прочего. Но прежде всего, вам нужно определить часть речи данного слова. От части речи зависят способы изменения слова: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слово – </a:t>
            </a:r>
            <a:r>
              <a:rPr lang="ru-RU" sz="18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-Обратите внимание на временные маркеры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др.) – они помогут вам определить время, которое нужно применить.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Выясните по контексту, какое действие отражает глагол: законченное или незаконченное, длительное, повторяющееся – это вам также поможет определить время.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предложение сложное, то обратите внимание на связь двух частей предложения (их могут связывать такие слова, как 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др.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даст вам подсказку, какое время должно быть в части предложения с пропуском. Также обращайте внимание на условные предложения (с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на последовательность действий (когда все действия, идущие друг за другом, освещаются в одном времени)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64807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части Грамматика и Лексика ОГЭ по английскому </a:t>
            </a:r>
            <a:r>
              <a:rPr lang="ru-RU" sz="1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языку. </a:t>
            </a:r>
            <a:r>
              <a:rPr lang="ru-RU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20-28</a:t>
            </a:r>
            <a:br>
              <a:rPr lang="ru-RU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7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выяснили, что данный глагол нужно преобразовать по правилам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обратите внимание на подлежащее, его лицо и число.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контекст, чтобы понять, объект, к которому относится глагол, совершает действие сам или же действие совершается над ним кем-то другим – это поможет вам определить, нужен действительный или страдательный залог.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Предшествующие слова (некоторые глагол, такие как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существительные и др.), стоящие до пропуска, могут указывать на необходимость использования герундия или причастия I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  <a:r>
              <a:rPr lang="ru-RU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</a:t>
            </a:r>
            <a:r>
              <a:rPr lang="ru-RU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т.д.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прямую речь или косвенную речь и правила её образования.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выполнения части Грамматика и Лексика ОГЭ по английскому языку. Задания 20-28</a:t>
            </a:r>
            <a:b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2667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098571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данное слово – </a:t>
            </a:r>
            <a:r>
              <a:rPr lang="ru-RU" sz="8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существительное:</a:t>
            </a:r>
            <a: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-Посмотрите на артикли до пропуска и на относящийся к существительному глагол (его форму, свидетельствующую о лице и числе самого существительного на месте пропуска) – так вы узнаете число (единственное / множественное)</a:t>
            </a:r>
          </a:p>
          <a:p>
            <a:pPr lvl="0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предложение, выясните, требуется ли притяжательное существительное, и в каком оно должно быть числе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girl's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brother's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brothers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т.д.)</a:t>
            </a:r>
          </a:p>
          <a:p>
            <a:pPr lvl="0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выяснили, что требуется изменить число данного существительного, проанализируйте, исчисляемое или неисчисляемое оно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исключение ли оно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убедитесь, что правильно пишите множественную форму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данное слово – </a:t>
            </a:r>
            <a:r>
              <a:rPr lang="ru-RU" sz="8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местоимение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контекст, подумайте, как его преобразовать: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-Используя косвенный падеж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-Используя притяжательное местоимение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 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theirs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-Используя возвратное или усилительное местоимение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части Грамматика и Лексика ОГЭ по английскому языку. Задания 20-28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921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18457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данное слово </a:t>
            </a:r>
            <a:r>
              <a:rPr lang="ru-RU" sz="8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прилагательное или наречие</a:t>
            </a:r>
            <a:r>
              <a:rPr lang="ru-RU" sz="8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8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артиклям (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прилагательным в превосходной степени), маркерам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 и контексту определить, требуется сравнительная 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colder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превосходная 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coldest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fastest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степень.</a:t>
            </a:r>
          </a:p>
          <a:p>
            <a:pPr lvl="0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Преобразуя прилагательное в сравнительную или превосходную степень, помните о существовании исключений (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данное слово – </a:t>
            </a:r>
            <a:r>
              <a:rPr lang="ru-RU" sz="8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числительное:</a:t>
            </a:r>
            <a: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числительное вы можете преобразовать в порядковое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– first, two – second, three – third, four – fourth, five – fifth, ten – tenth, thirteen – thirteenth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 текст, не пропускайте предложения без пробелов – они тоже могут быть важны для понимания и контекста, могут помочь вам правильно преобразовать слово для предыдущего или последующего пробела.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части Грамматика и Лексика ОГЭ по английскому языку. Задания 20-28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282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выполнения Заданий 29-34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пропуски в тексте предложенными словами, преобразовывая эти слова так, чтобы они "грамматически и лексически соответствовали содержанию текста". Задания относятся к базовому уровню сложности.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29-34 проверяют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лексико-грамматические навыки образования и употребления родственного слова нужной части речи с использованием аффиксации в коммуникативно-значимом контексте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как указывается в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 КИМ ОГЭ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что для успешного выполнения заданий 29-34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уметь правильно применять необходимые приставки и/или суффиксы, выбирая подходящие в соответствии с контекстом.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Грамматика и лексика.</a:t>
            </a:r>
            <a:br>
              <a:rPr lang="ru-RU" sz="2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29-24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64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09857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Кодификаторе ОГЭ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разработчиками приведены следующие темы и правила, которые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знать, уметь распознавать и применять: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Аффиксы глаголов: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-;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ize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Аффиксы существительных: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ance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ence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ity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Аффиксы прилагательных: -y,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 наречий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Суффиксы числительных: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teen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Зная, что означает каждая приставок и каждый суффикс из приведённого списка, помня, с какой частью речи и как (орфографически правильно) их использовать,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выполнить задания 29-34.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Грамматика и лексика.</a:t>
            </a:r>
            <a:b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29-24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422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756757"/>
              </p:ext>
            </p:extLst>
          </p:nvPr>
        </p:nvGraphicFramePr>
        <p:xfrm>
          <a:off x="611559" y="764706"/>
          <a:ext cx="8064898" cy="576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575"/>
                <a:gridCol w="1569801"/>
                <a:gridCol w="1232906"/>
                <a:gridCol w="1457502"/>
                <a:gridCol w="1905114"/>
              </a:tblGrid>
              <a:tr h="53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Noun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Verb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Adjective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Adverb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ABSOLUTE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absolutely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ACTUAL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actually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785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ADVERTISE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advertisement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AGREE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agreement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disagree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AGREEMENT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disagreement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AMAZE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amazing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APPEAR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appearance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disappear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785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APPROVE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disapprove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ART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artist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artistic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ATTRACT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attraction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attractive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055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ATTRACTIVE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unattracive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</a:t>
            </a:r>
            <a:r>
              <a:rPr lang="ru-RU" sz="27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7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БАНКА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317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250851"/>
              </p:ext>
            </p:extLst>
          </p:nvPr>
        </p:nvGraphicFramePr>
        <p:xfrm>
          <a:off x="539552" y="1268765"/>
          <a:ext cx="7992889" cy="5256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4"/>
                <a:gridCol w="1436086"/>
                <a:gridCol w="1333353"/>
                <a:gridCol w="1742838"/>
                <a:gridCol w="1742838"/>
              </a:tblGrid>
              <a:tr h="339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BANK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banker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339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BASE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basic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339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BEAUTY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beautiful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339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BEGIN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beginning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642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BUILD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builder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building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3392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CARE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careful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339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careless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642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CELEBRATE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celebrity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celebration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614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CHAMPION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championship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339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CHANGE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changeable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339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CHARM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charming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  <a:tr h="642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CHEER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ru-RU" sz="1200">
                          <a:effectLst/>
                        </a:rPr>
                        <a:t>heerful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cheerless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598" marR="24598" marT="16398" marB="16398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0579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706938"/>
              </p:ext>
            </p:extLst>
          </p:nvPr>
        </p:nvGraphicFramePr>
        <p:xfrm>
          <a:off x="539552" y="1196752"/>
          <a:ext cx="8064895" cy="532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577"/>
                <a:gridCol w="1569798"/>
                <a:gridCol w="1232904"/>
                <a:gridCol w="1457503"/>
                <a:gridCol w="1905113"/>
              </a:tblGrid>
              <a:tr h="692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COLOUR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ru-RU" sz="1200">
                          <a:effectLst/>
                        </a:rPr>
                        <a:t>olourful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colorless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36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COMBINE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combination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36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COMFORT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discomfort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ru-RU" sz="1200">
                          <a:effectLst/>
                        </a:rPr>
                        <a:t>omfortable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692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COMFORTABLE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uncomfortable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692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COMMUNICATE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communication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communicative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36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COMPETE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competition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36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COMPLETE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completely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36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CONNECT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connection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692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CREATE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creature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creativity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creative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36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CROWD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crowded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  <a:tr h="36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CULTURE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cultural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777" marR="24777" marT="16518" marB="16518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92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414592" cy="72007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ОГЭ по английскому языку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848872" cy="352839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состоит из двух частей: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лексико-грамматические навыки 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речь(электронное письмо)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l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5, содержащий задания по говорению).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вслух небольшого текста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научно-популярного характера,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условном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диалоге-расспросе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тематического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монологического высказывания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вербальными опорами.</a:t>
            </a:r>
          </a:p>
        </p:txBody>
      </p:sp>
    </p:spTree>
    <p:extLst>
      <p:ext uri="{BB962C8B-B14F-4D97-AF65-F5344CB8AC3E}">
        <p14:creationId xmlns:p14="http://schemas.microsoft.com/office/powerpoint/2010/main" val="2614799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17341"/>
              </p:ext>
            </p:extLst>
          </p:nvPr>
        </p:nvGraphicFramePr>
        <p:xfrm>
          <a:off x="899592" y="1268756"/>
          <a:ext cx="7200800" cy="4680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050"/>
                <a:gridCol w="1401606"/>
                <a:gridCol w="1100809"/>
                <a:gridCol w="1301342"/>
                <a:gridCol w="1700993"/>
              </a:tblGrid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DANCE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dancer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DANGER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dangerous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DANGEROUS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dangerous</a:t>
                      </a:r>
                      <a:r>
                        <a:rPr lang="en-US" sz="1400">
                          <a:effectLst/>
                        </a:rPr>
                        <a:t>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DAY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daily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DECIDE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decision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DEFINITE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definitely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DESIGN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designer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DIFFER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difference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different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DIRECT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direction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DISCUSS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discussion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DRIVE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driver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6146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293899"/>
              </p:ext>
            </p:extLst>
          </p:nvPr>
        </p:nvGraphicFramePr>
        <p:xfrm>
          <a:off x="539552" y="1196752"/>
          <a:ext cx="8136903" cy="5328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537"/>
                <a:gridCol w="1583816"/>
                <a:gridCol w="1243913"/>
                <a:gridCol w="1470515"/>
                <a:gridCol w="1922122"/>
              </a:tblGrid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EASY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easily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ECOLOGY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ecological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EDUCATE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education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education</a:t>
                      </a:r>
                      <a:r>
                        <a:rPr lang="en-US" sz="1400">
                          <a:effectLst/>
                        </a:rPr>
                        <a:t>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EFFECT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effective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EFFECTIVE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</a:t>
                      </a:r>
                      <a:r>
                        <a:rPr lang="ru-RU" sz="1400">
                          <a:effectLst/>
                        </a:rPr>
                        <a:t>effective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END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endless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ENERGY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energetic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ENGLAND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English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ENJOY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enjoyable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8077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ENTERTAIN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entertainment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EQUIP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equipment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ESPECIAL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especially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6405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712624"/>
              </p:ext>
            </p:extLst>
          </p:nvPr>
        </p:nvGraphicFramePr>
        <p:xfrm>
          <a:off x="611560" y="1124744"/>
          <a:ext cx="8208911" cy="5544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496"/>
                <a:gridCol w="1597831"/>
                <a:gridCol w="1254922"/>
                <a:gridCol w="1483530"/>
                <a:gridCol w="1939132"/>
              </a:tblGrid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EXACT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exactly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EXCITE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excitement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exciting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EXPECTED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unexpected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EXPENSE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expensive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EXPENSIVE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</a:t>
                      </a:r>
                      <a:r>
                        <a:rPr lang="ru-RU" sz="1400">
                          <a:effectLst/>
                        </a:rPr>
                        <a:t>expensive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EXPLAIN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explanation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EXPLORE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explorer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FAIR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unfair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FAME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famous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FANTASY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fantastic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FASHION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fashionable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FINAL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finally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FIT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fitness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5239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86908"/>
              </p:ext>
            </p:extLst>
          </p:nvPr>
        </p:nvGraphicFramePr>
        <p:xfrm>
          <a:off x="539552" y="1052736"/>
          <a:ext cx="7920880" cy="5688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116"/>
                <a:gridCol w="1423148"/>
                <a:gridCol w="1727137"/>
                <a:gridCol w="1321342"/>
                <a:gridCol w="1727137"/>
              </a:tblGrid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FLUENT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fluently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585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FORGETTABLE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unforgettable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FORTUNATE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fortunately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FORTUNATELY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unfortunately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FRIEND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friendship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friendly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FRIENDLY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unfriendly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FUN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funny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GARDEN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gardener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559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GEOGRAPHY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geographical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GOVERN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government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0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HAPPY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unhappy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happily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20126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HARM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harmful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harmless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86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585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HEALTH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r>
                        <a:rPr lang="ru-RU" sz="1000">
                          <a:effectLst/>
                        </a:rPr>
                        <a:t>ealthy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unhealthy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20126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HELP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helpful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helpless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  <a:tr h="386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548" marR="20548" marT="13698" marB="13698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5840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165755"/>
              </p:ext>
            </p:extLst>
          </p:nvPr>
        </p:nvGraphicFramePr>
        <p:xfrm>
          <a:off x="611561" y="1052737"/>
          <a:ext cx="7848872" cy="561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694"/>
                <a:gridCol w="1527751"/>
                <a:gridCol w="1199881"/>
                <a:gridCol w="1418463"/>
                <a:gridCol w="1854083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HOME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homeless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HUNT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hunter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ILL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illness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IMAGINE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imagination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IMPRESS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impressive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INFORM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information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INTEREST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interesting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INVENT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inventor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KIND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kindness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LEAD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leader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LEARN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learner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LIKE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dislike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114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162911"/>
              </p:ext>
            </p:extLst>
          </p:nvPr>
        </p:nvGraphicFramePr>
        <p:xfrm>
          <a:off x="539551" y="1124744"/>
          <a:ext cx="7920881" cy="547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656"/>
                <a:gridCol w="1541767"/>
                <a:gridCol w="1210889"/>
                <a:gridCol w="1431476"/>
                <a:gridCol w="1871093"/>
              </a:tblGrid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LOUD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loudly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LOVE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lovely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LUCK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lucky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LUCKY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unlucky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MAIN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mainly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MANAGE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manager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MEAN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meaning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MUSIC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musician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national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NATIONAL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international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international</a:t>
                      </a:r>
                      <a:r>
                        <a:rPr lang="en-US" sz="1400">
                          <a:effectLst/>
                        </a:rPr>
                        <a:t>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97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NATURAL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naturally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0196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750890"/>
              </p:ext>
            </p:extLst>
          </p:nvPr>
        </p:nvGraphicFramePr>
        <p:xfrm>
          <a:off x="611560" y="1124742"/>
          <a:ext cx="7776863" cy="540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734"/>
                <a:gridCol w="1513734"/>
                <a:gridCol w="1188873"/>
                <a:gridCol w="1405449"/>
                <a:gridCol w="1837073"/>
              </a:tblGrid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NATURE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natural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NATURAL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un</a:t>
                      </a:r>
                      <a:r>
                        <a:rPr lang="ru-RU" sz="1300">
                          <a:effectLst/>
                        </a:rPr>
                        <a:t>natural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NERVE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nervous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NOISE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noisy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ORGANIZE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organization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ORIGIN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original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OWN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owner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7360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PAINT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</a:t>
                      </a:r>
                      <a:r>
                        <a:rPr lang="ru-RU" sz="1300">
                          <a:effectLst/>
                        </a:rPr>
                        <a:t>ainter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painting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PEACE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peaceful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PERFORM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performance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PERSON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personal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PLAY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player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PLEASANT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unpleasant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991" marR="25991" marT="17328" marB="17328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4442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23375"/>
              </p:ext>
            </p:extLst>
          </p:nvPr>
        </p:nvGraphicFramePr>
        <p:xfrm>
          <a:off x="539552" y="1196756"/>
          <a:ext cx="8064897" cy="5256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576"/>
                <a:gridCol w="1569800"/>
                <a:gridCol w="1232906"/>
                <a:gridCol w="1457503"/>
                <a:gridCol w="1905112"/>
              </a:tblGrid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POPULAR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popularity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POPULATE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population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POSSIBLE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impossible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POWER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powerful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PRACTICE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practical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PROBABLE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probably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PROFESSION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professional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PROTECT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protection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PUNISH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punishment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QUICK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quickly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RAIN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rainy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RARE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rarely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  <a:tr h="40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REAL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really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778" marR="27778" marT="18519" marB="18519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0656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438839"/>
              </p:ext>
            </p:extLst>
          </p:nvPr>
        </p:nvGraphicFramePr>
        <p:xfrm>
          <a:off x="539551" y="1124743"/>
          <a:ext cx="7992889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616"/>
                <a:gridCol w="1555784"/>
                <a:gridCol w="1221897"/>
                <a:gridCol w="1444489"/>
                <a:gridCol w="1888103"/>
              </a:tblGrid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RECENT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recently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REGULAR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regularly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REPORT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reporter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RESPONSIBLE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responsibility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RIDE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rider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RISK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risky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RUSSIA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Russian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SCIENCE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scientist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scientific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SERIOUS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seriously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SING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singer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SITUATE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situation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SLEEP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sleeper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sleepy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6229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062502"/>
              </p:ext>
            </p:extLst>
          </p:nvPr>
        </p:nvGraphicFramePr>
        <p:xfrm>
          <a:off x="539551" y="1052739"/>
          <a:ext cx="7920882" cy="5328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656"/>
                <a:gridCol w="1541768"/>
                <a:gridCol w="1210889"/>
                <a:gridCol w="1431476"/>
                <a:gridCol w="1871093"/>
              </a:tblGrid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SPEAK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speaker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SPICE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spicy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STRESS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stressful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SUCCESS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successful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SUCCESS</a:t>
                      </a:r>
                      <a:r>
                        <a:rPr lang="en-US" sz="1400">
                          <a:effectLst/>
                        </a:rPr>
                        <a:t>FUL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</a:t>
                      </a:r>
                      <a:r>
                        <a:rPr lang="ru-RU" sz="1400">
                          <a:effectLst/>
                        </a:rPr>
                        <a:t>successful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SUGGEST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suggestion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sunny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SUPPORT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supporter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SURPRISE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surprising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SWIM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swimming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SYMBOL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symbolise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TASTE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tasty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438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Всего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– 38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 типу заданий: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кратким ответом – 34;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развёрнутым ответом – 4;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сложности: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– 23;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уровня – 15.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балл – 68.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письменной части работы – 120 минут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устной части работы – 15 минут.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работы – 135 минут.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ОГЭ по английскому языку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1768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140111"/>
              </p:ext>
            </p:extLst>
          </p:nvPr>
        </p:nvGraphicFramePr>
        <p:xfrm>
          <a:off x="539552" y="1124740"/>
          <a:ext cx="7848871" cy="5256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695"/>
                <a:gridCol w="1527751"/>
                <a:gridCol w="1199882"/>
                <a:gridCol w="1418461"/>
                <a:gridCol w="1854082"/>
              </a:tblGrid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TEACH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teacher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TRADITION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traditional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TRADITION</a:t>
                      </a:r>
                      <a:r>
                        <a:rPr lang="en-US" sz="1400">
                          <a:effectLst/>
                        </a:rPr>
                        <a:t>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traditionally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TRAIN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trainer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TRANSLATE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translation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TRAVEL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traveller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UNFORTUNATE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unfortunately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772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USE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ru-RU" sz="1400">
                          <a:effectLst/>
                        </a:rPr>
                        <a:t>seful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useless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USUAL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unusual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usually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VARY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variety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various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VISIT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visitor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  <a:tr h="407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WAIT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waiter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007" marR="28007" marT="18671" marB="18671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603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332418"/>
              </p:ext>
            </p:extLst>
          </p:nvPr>
        </p:nvGraphicFramePr>
        <p:xfrm>
          <a:off x="539551" y="1268756"/>
          <a:ext cx="7632849" cy="424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814"/>
                <a:gridCol w="1485703"/>
                <a:gridCol w="1166857"/>
                <a:gridCol w="1379422"/>
                <a:gridCol w="1803053"/>
              </a:tblGrid>
              <a:tr h="849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WEALTH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wealthy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849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WIN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winner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849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WONDER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wonderful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849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WONDER</a:t>
                      </a:r>
                      <a:r>
                        <a:rPr lang="en-US" sz="1400">
                          <a:effectLst/>
                        </a:rPr>
                        <a:t>FUL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wonderful</a:t>
                      </a:r>
                      <a:r>
                        <a:rPr lang="en-US" sz="1400">
                          <a:effectLst/>
                        </a:rPr>
                        <a:t>ly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849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WRITE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writer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СЛОВООБРАЗОВАНИЕ ИЗ ОТКРЫТОГО БАНКА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245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35 .Электронное письмо другу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5534"/>
            <a:ext cx="8229600" cy="32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0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7638" y="1196752"/>
            <a:ext cx="8299162" cy="4810539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читаем задание и определяем «сквозную тему» - общую тему письма-стимула. Это поможет определить основной фокус задания и ответить на вопросы более точно.</a:t>
            </a:r>
          </a:p>
          <a:p>
            <a:pPr marL="109728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письме фокус на школьных предметах и обучении: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96952"/>
            <a:ext cx="8435958" cy="18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28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Нумеруем вопросы. Это поможет не сбиться и не пропустить какой-то вопрос.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тоже желательно выделить, ведь о нем часто забывают.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chemeClr val="accent2"/>
                </a:solidFill>
                <a:latin typeface="Tahoma" charset="0"/>
              </a:rPr>
              <a:t>Шаг 2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85" y="3921670"/>
            <a:ext cx="8683299" cy="11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Пишем номер задания 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письма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обращение (запятая) и благодарность за полученное письмо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40968"/>
            <a:ext cx="7915832" cy="16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71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472608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обращение, благодарность за полученное письмо.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Необязательно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(но можно):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извинения за то, что долго не писал / реакция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письмо-стимул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ссылка на предыдущие контакты.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36" y="3140968"/>
            <a:ext cx="7848873" cy="16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17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0897" y="1988840"/>
            <a:ext cx="8229600" cy="4525963"/>
          </a:xfrm>
        </p:spPr>
        <p:txBody>
          <a:bodyPr/>
          <a:lstStyle/>
          <a:p>
            <a:r>
              <a:rPr lang="ru-RU" dirty="0"/>
              <a:t>Рамку </a:t>
            </a:r>
            <a:r>
              <a:rPr lang="ru-RU" b="1" dirty="0"/>
              <a:t>НЕ</a:t>
            </a:r>
            <a:r>
              <a:rPr lang="ru-RU" dirty="0"/>
              <a:t> переписываем, дату </a:t>
            </a:r>
            <a:r>
              <a:rPr lang="ru-RU" b="1" dirty="0"/>
              <a:t>НЕ</a:t>
            </a:r>
            <a:r>
              <a:rPr lang="ru-RU" dirty="0"/>
              <a:t> пишем: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611999"/>
            <a:ext cx="7488833" cy="1490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87" y="4781288"/>
            <a:ext cx="5989018" cy="11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44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основной части письма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987824" y="2060848"/>
            <a:ext cx="543465" cy="78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32" y="3717033"/>
            <a:ext cx="79917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07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(пишем именно о том, о чем спрашивают) 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(отвечаем на каждый вопрос полностью).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вопросы можно в любом порядке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текст должен получиться логичным и связным. Легче всего отвечать на вопросы в том порядке, в каком они даны в задании, но это необязательно.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абзацы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в любом из трех вариантов: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красная строка;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2) отступ строки;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3) 1+ 2 (и красная строка, и отступ).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</a:p>
        </p:txBody>
      </p:sp>
    </p:spTree>
    <p:extLst>
      <p:ext uri="{BB962C8B-B14F-4D97-AF65-F5344CB8AC3E}">
        <p14:creationId xmlns:p14="http://schemas.microsoft.com/office/powerpoint/2010/main" val="57751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026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Выполнив на максимальный балл все 38 заданий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английскому языку 9-калссник может набрать суммарно 68 ПБ, из них: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ПБ – за 1 ч.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ПБ – за 2 ч. (чтение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ПБ – за 3 ч. (грамматика и лексика);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ПБ – за 4 ч. (письмо);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ПБ – за 5 ч. (говорение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 до 28 баллов — не сдал — оценка 2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до 45 баллов — удовлетворительно — оценка 3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46 до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— хорошо — оценка 4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— отлично — оценка 5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3600" b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br>
              <a:rPr lang="ru-RU" sz="3600" b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87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5: ответы на вопросы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718" y="1481138"/>
            <a:ext cx="765256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7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на последующие контакты: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Извинение / объяснение, почему заканчиваешь письмо, является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НЕОБЯЗАТЕЛЬНЫМ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их отсутствие балл не снижается.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987824" y="1988840"/>
            <a:ext cx="625454" cy="846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62" y="2774517"/>
            <a:ext cx="6581876" cy="13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01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Завершающая фраза (с запятой) и подпись (только имя без точки):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7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07704" y="2420888"/>
            <a:ext cx="677214" cy="865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12" y="3573016"/>
            <a:ext cx="8070279" cy="1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30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8.Перечитываем письмо, исправляем ошибки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000" y="1481138"/>
            <a:ext cx="7098440" cy="51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81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 descr="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1" y="249289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3938573"/>
            <a:ext cx="8603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3" y="274638"/>
            <a:ext cx="821925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письмо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3" y="836712"/>
            <a:ext cx="8229600" cy="518457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Выполнение задания 35 (электронное письмо) оценивается по критериям К1–К4 (максимальное количество баллов – 10).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получении экзаменуемым 0 баллов по критерию «Решение коммуникативной задачи» ответ на задание 35 по всем критериям оценивается 0 баллов.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объём письма менее 90 слов, то ответ на задание оценивается 0 баллов по всем критериям. Если объём более 132 слов, то проверке подлежат только 120 слов, т.е. та часть электронного письма, которая соответствует требуемому объёму.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определении соответствия объёма представленной работы требованиям считаются все слова, с первого слова по последнее, включая вспомогательные глаголы, предлоги, артикли, частицы. В электронном письме обращение и подпись также подлежат подсчёту.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этом: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стяжённые (краткие) формы (например,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I’ve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wasn’t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считаются как одно слово;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числительные, выраженные цифрами (например, 5, 29, 2010, 123 204), считаются как одно слово;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числительные, выраженные словами (например,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twenty-one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считаются как одно слово;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сложные слова (например,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pop-singer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English-speaking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thirty-two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считаются как одно слово;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сокращения (например, UK, e-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TV) считаются как одно слово.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6526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письмо по чек-листу=схеме оценивания экспертов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12776"/>
            <a:ext cx="6840760" cy="52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58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04249"/>
            <a:ext cx="8136904" cy="51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69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средств логической связи необходимо использовать в письме? → Количество средств логической связи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регламентировано; самое главное - связный и логичный текст, а не количество вводных слов/фраз.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«Нужно начинать ответ на каждый вопрос с вводной фразы/вводного слова.» →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Письмо - это текст, а не три ответа на три вопроса, поэтому важно, чтобы ответы на вопросы объединялись в единый текст, а не распадались на три ответа на вопросы.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и мифы </a:t>
            </a:r>
          </a:p>
        </p:txBody>
      </p:sp>
    </p:spTree>
    <p:extLst>
      <p:ext uri="{BB962C8B-B14F-4D97-AF65-F5344CB8AC3E}">
        <p14:creationId xmlns:p14="http://schemas.microsoft.com/office/powerpoint/2010/main" val="1477180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«Нужно использовать сложную лексику» / «Нельзя использовать сложную лексику» →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Достаточно лексики базового уровня (А2). За сложную лексику баллы не снижаются.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«За формальную лексику снижают баллы». →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эл. письме с точки зрения стиля лексика не оценивается. По стилю оцениваются обращение, завершающая фраза и подпись.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и мифы </a:t>
            </a:r>
          </a:p>
        </p:txBody>
      </p:sp>
    </p:spTree>
    <p:extLst>
      <p:ext uri="{BB962C8B-B14F-4D97-AF65-F5344CB8AC3E}">
        <p14:creationId xmlns:p14="http://schemas.microsoft.com/office/powerpoint/2010/main" val="1693392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В каком порядке нужно отвечать на вопросы? →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Самый простой вариант - в том порядке, в котором вопросы даны в письме-стимуле. Но можно отвечать на вопросы в том порядке, который вам кажется логичным.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Нужно / можно задавать вопросы другу в своем эл. письме? →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нужно: в задании нет такого требования. Теоретически задать их можно, но будет превышен допустимый объем слов.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и мифы </a:t>
            </a:r>
          </a:p>
        </p:txBody>
      </p:sp>
    </p:spTree>
    <p:extLst>
      <p:ext uri="{BB962C8B-B14F-4D97-AF65-F5344CB8AC3E}">
        <p14:creationId xmlns:p14="http://schemas.microsoft.com/office/powerpoint/2010/main" val="82090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1-4 (от 0 до 4 баллов)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 (от 0 до 5 баллов)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6-11 (от 0 до 6 баллов)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максимум 15 баллов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(рекомендуемое) – 30 мин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</a:t>
            </a:r>
            <a:r>
              <a:rPr lang="ru-RU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59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your recent email.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your message.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writing to me. I was very glad to hear from you again.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I’m always glad to get messages from you.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your message. I was very glad to hear from you again.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writing to me. I’m always glad to get messages from you.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Примеры выражения благодарности за полученное письмо и/или выражения положительных эмоций от его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290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Write back soon.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Hope to hear from you soon.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Please, write to me soon.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Примеры выражения надежды на последующие контакты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Ben,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Ben,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Ben, Ben,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again!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there!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восклицательный знак возможен только в приветствии без имени, если же дается имя, то восклицательный знак в английском языке, в отличие от русского, не используется – это ошибка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Ряд рекомендуемых форм обращения3 (обращение пишется слева, на отдельной строке )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81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wishes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завершение следует поставить подпись автора – только имя (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отдельной строке слева, под завершающей фразой, без точки)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Masha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Alex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Примеры завершающих фраз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86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Устная часть КИМ ОГЭ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-2023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состоит из следующих заданий: 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вслух текста (задание 1) </a:t>
            </a:r>
          </a:p>
          <a:p>
            <a:pPr algn="just"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участие в условном диалоге расспросе (задание 2) </a:t>
            </a:r>
          </a:p>
          <a:p>
            <a:pPr algn="just"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-построение устного связного монологического высказывания с вербальными опорами (задание 3).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Раздел «Говорение»</a:t>
            </a:r>
          </a:p>
        </p:txBody>
      </p:sp>
    </p:spTree>
    <p:extLst>
      <p:ext uri="{BB962C8B-B14F-4D97-AF65-F5344CB8AC3E}">
        <p14:creationId xmlns:p14="http://schemas.microsoft.com/office/powerpoint/2010/main" val="1505355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Данное задание нацелено на контроль навыков техники чтения. Понимание участником ОГЭ содержания читаемого текста определяется используемой интонацией (беглостью речи,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паузацией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фразовым ударением, тоном и его движением), а также произносимыми звуками в потоке речи и словесным ударением.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829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68863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воспринимается легко: необоснованные паузы отсутствуют; фразовое ударение и интонационные контуры, произношение слов практически без нарушений нормы; допускается не более пяти фонетических ошибок, в том числе одна-две ошибки, искажающие смысл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воспринимается достаточно легко, однако присутствуют необоснованные паузы; фразовое ударение и интонационные контуры практически без нарушений нормы; допускается не более семи фонетических ошибок, в том числе три ошибки, искажающие смысл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0 -Речь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воспринимается с трудом из-за значительного количества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неестественных пауз, запинок, неверной расстановки ударений и ошибок в произношении слов, ИЛИ допущено более семи фонетических ошибок, ИЛИ сделано четыре и более фонетические ошибки, искажающие смысл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что: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все слова прочитали правильно, но постоянно запинались и делали необоснованные паузы,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 получите ни одного балла.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допустили больше 7 ошибок в произношении, даже если они не искажают смысл, вы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получите ни одного балла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допустили меньше 7 ошибок, но 4 из них — это ошибки, искажающие смысл, вы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получите ни одного балла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задания 1 (Чтение текста вслух) – максимум 2 балла</a:t>
            </a:r>
          </a:p>
        </p:txBody>
      </p:sp>
    </p:spTree>
    <p:extLst>
      <p:ext uri="{BB962C8B-B14F-4D97-AF65-F5344CB8AC3E}">
        <p14:creationId xmlns:p14="http://schemas.microsoft.com/office/powerpoint/2010/main" val="32204760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Участнику ОГЭ предлагается принять участие в телефонном опросе по определенной теме и ответить на шесть заданных вопросов. В ходе выполнения этого задания участник ОГЭ должен продемонстрировать следующие умения диалогической речи: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сообщать запрашиваемую информацию, отвечая на вопросы разных видов;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выражать свое мнение / отношение к теме обсуждения;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точно и правильно употреблять языковые средства оформления высказывания.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626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Ответ на каждый вопрос оценивается по шкале 0–1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 полный ответ на поставленный вопрос; допущенные отдельные фонетические, лексические и грамматические погрешности не затрудняют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вопрос не дан, ИЛИ ответ не соответствует заданному вопросу, ИЛИ ответ дан в виде слова или словосочетания, И/ИЛИ допущены фонетические и лексические и грамматические ошибки, препятствующие пониманию ответа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задания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(Условный диалог-расспрос) – максимум 6 баллов</a:t>
            </a:r>
          </a:p>
        </p:txBody>
      </p:sp>
    </p:spTree>
    <p:extLst>
      <p:ext uri="{BB962C8B-B14F-4D97-AF65-F5344CB8AC3E}">
        <p14:creationId xmlns:p14="http://schemas.microsoft.com/office/powerpoint/2010/main" val="24749225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задании 3 на контроль выносятся следующие умения монологической речи: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строить монологическое высказывание в заданном объеме в контексте коммуникативной задачи в различных стандартных ситуациях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социально-бытовой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социально-культурной и социально-трудовой сфер общения c опорой на план, представленный в виде косвенных вопросов;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логично и связно строить монологическое выказывание;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точно и правильно употреблять языковые средства оформления монологического высказывания.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616624"/>
          </a:xfrm>
        </p:spPr>
        <p:txBody>
          <a:bodyPr>
            <a:noAutofit/>
          </a:bodyPr>
          <a:lstStyle/>
          <a:p>
            <a:r>
              <a:rPr lang="ru-RU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коротких текста на общее понимание услышанного (2 монолога, 2 диалога), которые нужно прослушать и выбрать правильный вариант продолжения предложения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choice)</a:t>
            </a:r>
          </a:p>
          <a:p>
            <a:r>
              <a:rPr lang="ru-RU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выполнения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 слушаем задание, оно нам знакомо! Используем это время для изучения предложений и вариантов ответов. 30 сек читают задание, 30 сек на подготовку, итого 1 минута!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прочтении предложений пытаемся предположить,  о чем текст. Игнорируем незнакомую лексику!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отметить, что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аудиотекстах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упоминаются все три опции, данные в ответах. Цель задания – не механическое опознание одного слова из ответа в звучащем тексте. Задание проверяет понимание текста, а не исключительно фонетическое восприятие слов. То есть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дистракторы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(варианты предлагаемых ответов, которые являются неверными и отвлекают внимание экзаменуемого от правильного ответа) обязательно упоминаются в звучащем тексте.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1-4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балла)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772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488254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«Тематическое монологическое высказывание» оценивается по трем критериям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решение коммуникативной задачи (максимальный балл – 3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организация высказывания (максимальный балл – 2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языковое оформление речи (максимальный балл – 2). </a:t>
            </a: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коммуникативной задачи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 точное самостоятельное раскрытие содержания в соответствии с ситуацией общения, указанной в задании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аргументировать свое мнение;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отношение к теме высказывания;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высказывания объему, определенному в задании. Во время выполнения задания 3 участник ОГЭ должен полно и развернуто раскрыть все аспекты (пункты), указанные в задании. Под полным и развернутым ответом понимается точный и развернутый в нескольких предложениях ответ на каждый пункт плана.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задания 3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88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Немаловажен также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высказывания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получения максимального балла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критерию решение коммуникативной задачи монологическое высказывание участника ОГЭ должно содержать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10–12 фраз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 требуемый объем –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8–9 фраз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Минимальное количество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 для получения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 по данному критерию –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оценивания заданий 3 является то, что при получении экзаменуемым 0 баллов по критерию решение коммуникативной задачи все задание оценивается в 0 баллов.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задания 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652976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17057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организация высказывания оценивает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 и связность высказывания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обеспечиваются правильным использованием языковых средств передачи логической связи между отдельными частями высказывания (союзы, вводные слова, местоимения и т.п.);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композицию высказывания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наличие вступления, основной части (в соответствии с аспектами задания), заключения (монологическое высказывание не должно заканчиваться на середине фразы).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оценивании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языкового оформления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учитывается: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использованных лексических единиц и грамматических структур поставленной коммуникативной задаче;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оформления лексических словосочетаний,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используемой лексики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и правильность используемых грамматических средств,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норм произношения английского языка: звуки в потоке речи, соблюдение ударения и норм интонационного оформления речи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85584" cy="72008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задания 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374405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небольшого текста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научно-популярного характера: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прочитать текст задания про себя, обращая внимание на условия задания: 1,5 минуты на подготовку к ответу (знакомство с текстом) и не более 2 минут на чтение текста вслух;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текст и выделить синтагмы в длинных предложениях, трудные для произношения слова;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интонацию различных типов коммуникативных предложений;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текст шепотом, а потом вслух, обращая внимание на слитность и беглость речи.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ВЫПОЛНЕНИЯ ЗАДАНИЙ ПО ГОВОРЕНИЮ</a:t>
            </a:r>
          </a:p>
        </p:txBody>
      </p:sp>
    </p:spTree>
    <p:extLst>
      <p:ext uri="{BB962C8B-B14F-4D97-AF65-F5344CB8AC3E}">
        <p14:creationId xmlns:p14="http://schemas.microsoft.com/office/powerpoint/2010/main" val="33881121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Условный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диалог-расспрос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текст задания про себя, обращая особое внимание на условия задания: количество вопросов (6 вопросов) и время ответа (40 секунд);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полные и точные ответы на заданные вопросы, при необходимости используя аргументацию и выражая свое отношение к предмету речи;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лексические единицы и грамматические структуры, соответствующие коммуникативной задаче и сложности задания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ВЫПОЛНЕНИЯ ЗАДАНИЙ ПО ГОВОРЕНИЮ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50583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61206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монологическое высказывание </a:t>
            </a: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прочитать текст задания, обращая особое внимание на условия задания: четыре аспекта, которые необходимо раскрыть, время на подготовку к ответу (1,5 минуты) и время ответа (не более 2 минут);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монологическое высказывание: вступление (о чем будете говорить), основную часть (раскрытие четырех аспектов задания), заключение (подведение итога сказанному, выражение своего мнения). Во время ответа необходимо: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с общего представления темы;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содержание четырех аспектов задания;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развернутую аргументацию, если в одном из аспектов задания есть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не давать избыточную информацию, которая не обозначена в пунктах;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лексические единицы и грамматические структуры, соответствующие коммуникативной задаче и сложности задания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итог, обобщив сказанное в основной части высказывания и выразив своё отношение к теме.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7404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ВЫПОЛНЕНИЯ ЗАДАНИЙ ПО ГОВОРЕНИЮ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9331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определяющие структуру и содержание КИМ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заданий ОГЭ;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методические материалы для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https://fipi.ru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ссылки: </a:t>
            </a:r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https://speaking.svetlanaenglishonline.ru</a:t>
            </a:r>
            <a:r>
              <a:rPr lang="en-US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-онлайн -тренажёр по говорению</a:t>
            </a:r>
          </a:p>
          <a:p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https://injaz9.ru</a:t>
            </a:r>
            <a:r>
              <a:rPr lang="en-US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Основного Государственного Экзамена ОГЭ (ГИА9</a:t>
            </a:r>
            <a:r>
              <a:rPr lang="ru-RU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учителям при подготовке к ОГЭ (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www.fipi.ru)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8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09857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высказываний разных людей на одну и ту же тему (музыка, хобби, еда, учеба и т.д.). Выбираем одно из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утверждений, наиболее точно передающее главную мысль говорящего.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утверждение лишнее!</a:t>
            </a:r>
          </a:p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баллу за каждый правильный ответ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выполнения: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 слушаем задание, используем это время для просмотра задания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Постарайтесь вспомнить синонимы слов, представленных в заголовках. В тексте они не употребляются на прямую.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3)При прослушивании сосредоточьтесь именно на том, чтобы услышать синонимы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 (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5баллов)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4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170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людей связаны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темой, но различаются определёнными важными моментами: отношением говорящих к теме/проблеме, их предпочтениями. Рубрика – это краткая формулировка основной мысли развёрнутого высказывания, она является ответом на вопрос, заданный интервьюируемым. Рубрика отражает основное содержание каждого высказывания. Слова из рубрики не повторяются в высказывании; в них используются синонимы, перифраз.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</a:p>
        </p:txBody>
      </p:sp>
    </p:spTree>
    <p:extLst>
      <p:ext uri="{BB962C8B-B14F-4D97-AF65-F5344CB8AC3E}">
        <p14:creationId xmlns:p14="http://schemas.microsoft.com/office/powerpoint/2010/main" val="4022743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568</TotalTime>
  <Words>4035</Words>
  <Application>Microsoft Office PowerPoint</Application>
  <PresentationFormat>Экран (4:3)</PresentationFormat>
  <Paragraphs>742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Открытая</vt:lpstr>
      <vt:lpstr>Английский язык. ОГЭ 2024 Структура и стратегии выполнения заданий</vt:lpstr>
      <vt:lpstr>ЧТО нужно для подготовки к ОГЭ? </vt:lpstr>
      <vt:lpstr>Структура ОГЭ по английскому языку</vt:lpstr>
      <vt:lpstr>Структура ОГЭ по английскому языку</vt:lpstr>
      <vt:lpstr>Оценивание </vt:lpstr>
      <vt:lpstr>Раздел 1 Аудирование</vt:lpstr>
      <vt:lpstr>Задание 1-4 (4 балла)</vt:lpstr>
      <vt:lpstr>Задание 5 (5баллов)</vt:lpstr>
      <vt:lpstr>Задание 5</vt:lpstr>
      <vt:lpstr>Задание 5(пример)</vt:lpstr>
      <vt:lpstr>Задание 6-11 (6 баллов )</vt:lpstr>
      <vt:lpstr>Задание 6-11</vt:lpstr>
      <vt:lpstr>Задание 6</vt:lpstr>
      <vt:lpstr>Раздел 2 Чтение</vt:lpstr>
      <vt:lpstr>Стратегия выполнения задания: </vt:lpstr>
      <vt:lpstr>Раздел 2 Чтение</vt:lpstr>
      <vt:lpstr>Стратегия выполнения задания: </vt:lpstr>
      <vt:lpstr>Раздел 3. Грамматика и лексика. Задания 20-28</vt:lpstr>
      <vt:lpstr>Темы и правила, которые  нужно знать, уметь распознавать и применять: </vt:lpstr>
      <vt:lpstr>Критерии оценивания части Грамматика и Лексика ОГЭ по английскому языку. Задания 20-28 </vt:lpstr>
      <vt:lpstr>Стратегии выполнения части Грамматика и Лексика ОГЭ по английскому языку. Задания 20-28 </vt:lpstr>
      <vt:lpstr>Стратегии выполнения части Грамматика и Лексика ОГЭ по английскому языку. Задания 20-28 </vt:lpstr>
      <vt:lpstr>Стратегии выполнения части Грамматика и Лексика ОГЭ по английскому языку. Задания 20-28</vt:lpstr>
      <vt:lpstr>Стратегии выполнения части Грамматика и Лексика ОГЭ по английскому языку. Задания 20-28</vt:lpstr>
      <vt:lpstr>Раздел 3. Грамматика и лексика. Задания 29-24</vt:lpstr>
      <vt:lpstr>Раздел 3. Грамматика и лексика. Задания 29-24</vt:lpstr>
      <vt:lpstr>ВСЕ СЛОВООБРАЗОВАНИЕ ИЗ ОТКРЫТОГО БАНКА  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ВСЕ СЛОВООБРАЗОВАНИЕ ИЗ ОТКРЫТОГО БАНКА</vt:lpstr>
      <vt:lpstr>Задание 35 .Электронное письмо другу</vt:lpstr>
      <vt:lpstr>Шаг 1</vt:lpstr>
      <vt:lpstr>Шаг 2</vt:lpstr>
      <vt:lpstr>Шаг 3</vt:lpstr>
      <vt:lpstr>Шаг 3</vt:lpstr>
      <vt:lpstr>Шаг 3</vt:lpstr>
      <vt:lpstr>Шаг 4</vt:lpstr>
      <vt:lpstr>Шаг 5</vt:lpstr>
      <vt:lpstr>Шаг 5: ответы на вопросы</vt:lpstr>
      <vt:lpstr>Шаг 6</vt:lpstr>
      <vt:lpstr>Шаг 7</vt:lpstr>
      <vt:lpstr>Шаг 8.Перечитываем письмо, исправляем ошибки</vt:lpstr>
      <vt:lpstr>Проверяем письмо</vt:lpstr>
      <vt:lpstr>Проверяем письмо по чек-листу=схеме оценивания экспертов</vt:lpstr>
      <vt:lpstr>Критерии оценивания</vt:lpstr>
      <vt:lpstr>Часто задаваемые вопросы и мифы </vt:lpstr>
      <vt:lpstr>Часто задаваемые вопросы и мифы </vt:lpstr>
      <vt:lpstr>Часто задаваемые вопросы и мифы </vt:lpstr>
      <vt:lpstr>Примеры выражения благодарности за полученное письмо и/или выражения положительных эмоций от его получения </vt:lpstr>
      <vt:lpstr>Примеры выражения надежды на последующие контакты</vt:lpstr>
      <vt:lpstr>Ряд рекомендуемых форм обращения3 (обращение пишется слева, на отдельной строке )</vt:lpstr>
      <vt:lpstr>Примеры завершающих фраз</vt:lpstr>
      <vt:lpstr>Раздел «Говорение»</vt:lpstr>
      <vt:lpstr>Задание 1</vt:lpstr>
      <vt:lpstr>Критерии оценивания выполнения задания 1 (Чтение текста вслух) – максимум 2 балла</vt:lpstr>
      <vt:lpstr>Задание 2</vt:lpstr>
      <vt:lpstr>Критерии оценивания выполнения задания 2 (Условный диалог-расспрос) – максимум 6 баллов</vt:lpstr>
      <vt:lpstr>Задание 3</vt:lpstr>
      <vt:lpstr>Критерии оценивания задания 3</vt:lpstr>
      <vt:lpstr>Критерии оценивания задания 3</vt:lpstr>
      <vt:lpstr>Критерии оценивания задания 3</vt:lpstr>
      <vt:lpstr>СТРАТЕГИИ ВЫПОЛНЕНИЯ ЗАДАНИЙ ПО ГОВОРЕНИЮ</vt:lpstr>
      <vt:lpstr>СТРАТЕГИИ ВЫПОЛНЕНИЯ ЗАДАНИЙ ПО ГОВОРЕНИЮ</vt:lpstr>
      <vt:lpstr>СТРАТЕГИИ ВЫПОЛНЕНИЯ ЗАДАНИЙ ПО ГОВОРЕНИЮ</vt:lpstr>
      <vt:lpstr>Методическая помощь учителям при подготовке к ОГЭ (www.fipi.ru)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Английский язык. ОГЭ 2023. Сруктура и стратегии подготовки</dc:title>
  <dc:creator>admin12</dc:creator>
  <cp:lastModifiedBy>admin12</cp:lastModifiedBy>
  <cp:revision>53</cp:revision>
  <dcterms:created xsi:type="dcterms:W3CDTF">2022-11-16T15:55:57Z</dcterms:created>
  <dcterms:modified xsi:type="dcterms:W3CDTF">2023-11-24T12:07:20Z</dcterms:modified>
</cp:coreProperties>
</file>