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4-11-29T09:08:02.6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15727 8359,'24'0,"1"0,25 0,-25 0,-1 0,1 0,-25 25,25-25,0 0,0 0,-25 25,0 0,24-25,1 0,0 0,25 0,-26 0,1 0,0 0,0 0,0 0,-1 0</inkml:trace>
  <inkml:trace contextRef="#ctx0" brushRef="#br0" timeOffset="4101.0332">15925 8384,'0'0,"25"0,0 0,24 0,1 0,-1 0,1 0,-25 0,0 0,-1 0,76 0,73 0,51 0,48 0,-24 0,-24 0,-51 0,-98 0,-50 0,-1 0,100 0,100 0,73 0,-24 0,-99 25,-75-25,-49 0,-26 0,26 0,0 0,74 0,24 0,26 0,24 0,51 0,-1 0,24 0,-24 0,50 0,0 0,-50 0,-99 0,-50 0,-50 0,1 0,25 0,49 0,124 0,-25 0,-25 0,-74 0,-49 0,-26 0,-24 0,0 0,25 0,74 0,74 0,-49 0,0 0,-75 0,-49 0,24 0,1 0,0 0,-1 0</inkml:trace>
  <inkml:trace contextRef="#ctx0" brushRef="#br0" timeOffset="7461.0335">15230 9103,'124'0,"75"0,74 0,49 0,-24 0,-25 0,-50 0,-124 0,-49 25,-25-25,24 0,26 0,49 0,74-25,-99 25,1 0,-26 0,-49 0,0 0,24 0,75 0,99 0,100 0,99 0,-26 0,-123 0,-74 0,-75 0,-50 0,-24 0,24 0,100 0,123 0,100 0,-25 0,-124 0,-49 0,-100 0,-24 0,-51 0,26 0,74 0,74 0,1 0,-75 0,-50 0,-24 0,-25 0,24 0,1 0,-25 0,0 0</inkml:trace>
  <inkml:trace contextRef="#ctx0" brushRef="#br0" timeOffset="17858.001">15751 14238,'50'0,"24"0,26 0,-1 0,0 0,75 0,24 0,25 0,50 0,-74 0,-125 0,-74 25,25-25,0 0,24 0,26 0,24 0,0 0,0 0,1-25,-1 25,-25 0,1 0,-51 0,1 0,0 0,25 0,24 0,-24 0,-1 0,1 0,-1 0,26 0,49 0,74 0,50 0,-24 0,-26 0,0 0,1 0,-75 0,-50 0,1 0,-50 0,-1 0,51 0,74 0,148 0,26 0,-1 0,-24 0,-75 0,50 0,-50 0,-24 0,-51 0,-73 0,-50 0,-1 0,1 0,25-25,24 25,1 0,-1 0,-24 0,-1 0,26 0,-26 0,26 0,-1 0,-24 0,-25 0,-1 0,1 0,74 0,75 0,25 0,-100 0,-50 0,-24 0</inkml:trace>
  <inkml:trace contextRef="#ctx0" brushRef="#br0" timeOffset="20913.9978">15652 14858,'25'0,"25"0,24 0,25 0,0 0,1 0,24 0,-50 0,0 0,-24 0,0 0,-1 0,-24 0,0 0,0 0,-1 0,51 0,49 0,124 0,-25 0,-24 0,-26 0,-49 0,25 0,-74 0,-51 0,26 0,74 0,50 0,49 0,25 0,-99 0,-25 0,-75 0,-24 0,0 0,0 0,24 0,51 0,-26 0,-24 0,-1 0,-24 0,0 0,0 0,24 0,1 0,-1 0,-24 0,0 0,0 0,25 0,-26 0,26 0,49 0,50 0,124 0,24 0,-73 0,-26 0,-24 0,-100 0,-24 0,-1 0,26 0,49 0,-25 0,-49 0,-26 0,1 0,50 0,49 0,74 0,-49 0,0 0,24 0,-49 0,1 0,73 0,-24 0,-26 0,-73 0,-50 0,-1 0,1 0</inkml:trace>
  <inkml:trace contextRef="#ctx0" brushRef="#br0" timeOffset="154155.0329">15454 12824,'49'0,"26"0,24 0,0 0,-49 0,-1 0,1 0,24 0,50 0,-24 0,-26 0,-24 0,-26 0,1 0,25 0,-1 0,26 0,-1 0,-24 0,-25 0,0 0,24 0,1 0,-1 0,1 0,0 0,-26 0,1 0,25 0,24 0,-24 0,24 0,1 0,-51 0,1 0,0 0,25 0,-26 0,1 0,0 0,25 0,24 0,1 0,-26 0,26 0,-26 0,1 0,-25 0,-1 0,1 0,50 0,-26 0,1 0,-1 0,-24 0,0 0,25 0,-26 0,1 0,25 0,-25 0,-1 0,1 0,0 0,0 0,24 0,1 0,0 0,-1 0,26 0,-26 0,1 0,-25 0,0 0,-1 0,1 0,25 0,-25 0,-1 0,1 0</inkml:trace>
  <inkml:trace contextRef="#ctx0" brushRef="#br0" timeOffset="156142.0344">19224 12824,'50'0,"-100"0,124 0,-49 0,0 0,0 0,0 0,-1 0,1 0,0 0,0 0,0 0,-1 0,1 0,0 0,0 0,49 0,-49 0,25 0,-1 0,-24 0,0 0,25 0,-26 0,1 0,25 0,-1 0,26 0,-1 0,-24 0,-25 0,-1 0,1 0,0 0,0 0,0 0,24 0,-24 0,0 0,49 0,25 0,25 0,1 0,-51 0,-24 0,-1 0,-24 0,0 0,24 0,1 0,-25 0,24 0,-24 0,0 0,25 0,24 0,25 0,25 0,-25 0,-24 0,24 0,-24 25,-51-25,1 0,0 0,25 0,-1 0,1 0,-1 0,-24 0,25 0,-1 0,1 0,0 0,-26 0,1 0,0 0,0 0,0 0,-1 0,26 0,24 0,-24 0,0 0,-1 0,26 0,24 0,50 0,24 0,-73 0,-26 25,-24-25</inkml:trace>
  <inkml:trace contextRef="#ctx0" brushRef="#br0" timeOffset="170896.0346">15553 13444,'25'0,"-1"0,1 0,0 0,-25-25,25 25,0 0,0 0,-1 0,1 0,0 0,0 0,0 0,-1 0,1 0,0 0,0 0,24 0,1 0,0 0,-1 0,1 0,-25 0,24 0,-24 0,0 0,49 0,-24 0,-25 0,-1 0,1 0,50 0,24 0,75 0,-1 0,-49 0,-49 0,-51 0,1 0,0 0,25 0,74 0,24 0,26 0,0 0,-75 0,-49 0,-26 0,1 0,25 0,24 0,1 0,-51 0,1 0,0 0,0 0,0 0,-1 0,1 0,0 0,25 0,-1 0,1 0,24 0,1 25,-26-25,-24 0,0 0,0 0,24 25,-24-25,0 0,0 0,0 0,49 0,25 0,50 0,25 0,-75 0,-25 0,1 25,-50-25,-1 0,1 0,0 0,0 0,0 0,-1 0,1 0,0 0,0 0,0 0,-1 0,26 0,0 0,-26 0,1 0,0 0</inkml:trace>
  <inkml:trace contextRef="#ctx0" brushRef="#br0" timeOffset="222946.0309">21432 12278</inkml:trace>
  <inkml:trace contextRef="#ctx0" brushRef="#br0" timeOffset="261917.0244">15478 12154,'25'0,"0"0,0 0,24 0,-24 0,25 0,-25 0,0 0,-1 0,1 0,0 0,49 0,-49 0,0 0,0 0,24 0,26 0,49 0,49 0,-24 0,-50 25,-49-25,0 0,-1 25,1-25,-25 0,0 0,24 0,1 0,-1 0,26 0,-26 0,1 0,-25 0,0 0,49 0,0 0,-49 0,0 0,25 0,-26 0,1 0,0 0,0 0,49 0,26 0,48-25,1 0,-50 25,-49 0,0 0,-26 0,1 0,25 0,49 0,0 0,50 0,0 0,0 0,-25 0,-25 0,-49 0,-26 0,1 0,0 0,25 0,24 0,25 0,0 0,-24 0,-26 0,-24 0,0-25,0 25,25 0,24 0,0 0,1 0,-26 0,1 0,0 0,-26 0,26 0,-25 0,24 0,51 0,24 0,0 0,0 0,-75 0,-24 0,0 0,0 0,0 0,-1 0,1 0,74 0,50 0,0 0,0 0,-100 0,-24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4-11-29T09:09:17.8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18877 11584,'25'0,"-1"0,26 0,24 0,1 0,-1 0,-24 0,-25 0,24 0,26 0,-1 0,0 0,-24 0,-25 0,0 0,-1 0,51 0,-1 0,1 0,-1 0,1 0,-51 0,1 0</inkml:trace>
  <inkml:trace contextRef="#ctx0" brushRef="#br0" timeOffset="4692.0166">15751 12005,'25'0,"25"0,49 0,50 0,0 0,24 0,-74 25,-24-25,-50 0,-1 0,26 0,25 0,24 0,0 0,-25 25,1-25,-26 0,-24 0,0 0,25 0,49 0,25 0,0 0,0 0,-99 0,0 0,-1 0,1 0,99 0,99 0,1 25,48 0,-73-25,-75 0,-50 0,-49 0,0 0,25 0,-1 0,26 0,-1 0,-24 0,-1 0,-24 0,0 0,0 0,-1 0,1 0,0 0,0 0,0 0,49 0,0 0,-24 0,25 0,-51 0,1 0,0 0,25 0,-1 0,-24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5300" b="1" dirty="0" smtClean="0">
                <a:latin typeface="Bahnschrift SemiBold SemiConden" panose="020B0502040204020203" pitchFamily="34" charset="0"/>
              </a:rPr>
              <a:t>Изменения </a:t>
            </a:r>
            <a:r>
              <a:rPr lang="ru-RU" sz="5300" b="1" dirty="0">
                <a:latin typeface="Bahnschrift SemiBold SemiConden" panose="020B0502040204020203" pitchFamily="34" charset="0"/>
              </a:rPr>
              <a:t>в ОГЭ </a:t>
            </a:r>
            <a:r>
              <a:rPr lang="ru-RU" sz="5300" b="1" dirty="0" smtClean="0">
                <a:latin typeface="Bahnschrift SemiBold SemiConden" panose="020B0502040204020203" pitchFamily="34" charset="0"/>
              </a:rPr>
              <a:t> 2025 </a:t>
            </a:r>
            <a:r>
              <a:rPr lang="ru-RU" sz="5300" b="1" dirty="0">
                <a:latin typeface="Bahnschrift SemiBold SemiConden" panose="020B0502040204020203" pitchFamily="34" charset="0"/>
              </a:rPr>
              <a:t>по английскому языку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67944" y="51571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Учитель английского языка </a:t>
            </a:r>
          </a:p>
          <a:p>
            <a:pPr algn="ctr"/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МБОУ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Покровская  СОШ №2</a:t>
            </a:r>
          </a:p>
          <a:p>
            <a:pPr algn="ctr"/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                                 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Белова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2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95536" y="404664"/>
            <a:ext cx="8435280" cy="3091482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Bahnschrift SemiBold SemiConden" panose="020B0502040204020203" pitchFamily="34" charset="0"/>
              </a:rPr>
              <a:t>1. Изменения в формате заданий</a:t>
            </a:r>
            <a:br>
              <a:rPr lang="ru-RU" sz="3600" b="1" dirty="0">
                <a:latin typeface="Bahnschrift SemiBold SemiConden" panose="020B0502040204020203" pitchFamily="34" charset="0"/>
              </a:rPr>
            </a:br>
            <a:r>
              <a:rPr lang="ru-RU" b="1" dirty="0" smtClean="0">
                <a:latin typeface="Bahnschrift SemiBold SemiConden" panose="020B0502040204020203" pitchFamily="34" charset="0"/>
              </a:rPr>
              <a:t/>
            </a:r>
            <a:br>
              <a:rPr lang="ru-RU" b="1" dirty="0" smtClean="0">
                <a:latin typeface="Bahnschrift SemiBold SemiConden" panose="020B0502040204020203" pitchFamily="34" charset="0"/>
              </a:rPr>
            </a:br>
            <a:r>
              <a:rPr lang="ru-RU" b="1" dirty="0" smtClean="0">
                <a:latin typeface="Bahnschrift SemiBold SemiConden" panose="020B0502040204020203" pitchFamily="34" charset="0"/>
              </a:rPr>
              <a:t>В </a:t>
            </a:r>
            <a:r>
              <a:rPr lang="ru-RU" b="1" dirty="0">
                <a:latin typeface="Bahnschrift SemiBold SemiConden" panose="020B0502040204020203" pitchFamily="34" charset="0"/>
              </a:rPr>
              <a:t>ОГЭ в письменной и устной частях</a:t>
            </a:r>
            <a:r>
              <a:rPr lang="ru-RU" dirty="0">
                <a:latin typeface="Bahnschrift SemiBold SemiConden" panose="020B0502040204020203" pitchFamily="34" charset="0"/>
              </a:rPr>
              <a:t> нет изменений в формате заданий и инструкциях к ним.</a:t>
            </a:r>
            <a:br>
              <a:rPr lang="ru-RU" dirty="0">
                <a:latin typeface="Bahnschrift SemiBold SemiConden" panose="020B0502040204020203" pitchFamily="34" charset="0"/>
              </a:rPr>
            </a:br>
            <a:endParaRPr lang="ru-RU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Bahnschrift SemiBold SemiConden" panose="020B0502040204020203" pitchFamily="34" charset="0"/>
              </a:rPr>
              <a:t>2</a:t>
            </a:r>
            <a:r>
              <a:rPr lang="ru-RU" b="1" dirty="0">
                <a:latin typeface="Bahnschrift SemiBold SemiConden" panose="020B0502040204020203" pitchFamily="34" charset="0"/>
              </a:rPr>
              <a:t>. Изменения в критериях оценивания письменной части</a:t>
            </a:r>
            <a:br>
              <a:rPr lang="ru-RU" b="1" dirty="0">
                <a:latin typeface="Bahnschrift SemiBold SemiConden" panose="020B0502040204020203" pitchFamily="34" charset="0"/>
              </a:rPr>
            </a:br>
            <a:endParaRPr lang="ru-RU" dirty="0">
              <a:latin typeface="Bahnschrift SemiBold SemiConden" panose="020B0502040204020203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86756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Рукописные данные 2"/>
              <p14:cNvContentPartPr/>
              <p14:nvPr/>
            </p14:nvContentPartPr>
            <p14:xfrm>
              <a:off x="5482800" y="3009240"/>
              <a:ext cx="3304440" cy="2340000"/>
            </p14:xfrm>
          </p:contentPart>
        </mc:Choice>
        <mc:Fallback>
          <p:pic>
            <p:nvPicPr>
              <p:cNvPr id="3" name="Рукописные данные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3440" y="2999880"/>
                <a:ext cx="3323160" cy="235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66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  </a:t>
            </a:r>
            <a:r>
              <a:rPr lang="ru-RU" sz="3100" b="1" dirty="0" smtClean="0">
                <a:latin typeface="Bahnschrift SemiBold SemiConden" panose="020B0502040204020203" pitchFamily="34" charset="0"/>
              </a:rPr>
              <a:t>В </a:t>
            </a:r>
            <a:r>
              <a:rPr lang="ru-RU" sz="3100" b="1" dirty="0">
                <a:latin typeface="Bahnschrift SemiBold SemiConden" panose="020B0502040204020203" pitchFamily="34" charset="0"/>
              </a:rPr>
              <a:t>ОГЭ уточнен критерий 1 в оценке задания 35 </a:t>
            </a:r>
            <a:r>
              <a:rPr lang="ru-RU" sz="3100" b="1" dirty="0" smtClean="0">
                <a:latin typeface="Bahnschrift SemiBold SemiConden" panose="020B0502040204020203" pitchFamily="34" charset="0"/>
              </a:rPr>
              <a:t>                     «</a:t>
            </a:r>
            <a:r>
              <a:rPr lang="ru-RU" sz="3100" b="1" dirty="0">
                <a:latin typeface="Bahnschrift SemiBold SemiConden" panose="020B0502040204020203" pitchFamily="34" charset="0"/>
              </a:rPr>
              <a:t>Электронное письмо</a:t>
            </a:r>
            <a:r>
              <a:rPr lang="ru-RU" sz="3100" b="1" dirty="0" smtClean="0">
                <a:latin typeface="Bahnschrift SemiBold SemiConden" panose="020B0502040204020203" pitchFamily="34" charset="0"/>
              </a:rPr>
              <a:t>».</a:t>
            </a:r>
            <a:br>
              <a:rPr lang="ru-RU" sz="3100" b="1" dirty="0" smtClean="0">
                <a:latin typeface="Bahnschrift SemiBold SemiConden" panose="020B0502040204020203" pitchFamily="34" charset="0"/>
              </a:rPr>
            </a:br>
            <a:r>
              <a:rPr lang="ru-RU" sz="3100" b="1" dirty="0" smtClean="0">
                <a:latin typeface="Bahnschrift SemiBold SemiConden" panose="020B0502040204020203" pitchFamily="34" charset="0"/>
              </a:rPr>
              <a:t>           </a:t>
            </a:r>
            <a:r>
              <a:rPr lang="ru-RU" dirty="0" smtClean="0">
                <a:latin typeface="Bahnschrift SemiBold SemiConden" panose="020B0502040204020203" pitchFamily="34" charset="0"/>
              </a:rPr>
              <a:t>Теперь </a:t>
            </a:r>
            <a:r>
              <a:rPr lang="ru-RU" dirty="0">
                <a:latin typeface="Bahnschrift SemiBold SemiConden" panose="020B0502040204020203" pitchFamily="34" charset="0"/>
              </a:rPr>
              <a:t>по </a:t>
            </a:r>
            <a:r>
              <a:rPr lang="ru-RU" b="1" dirty="0">
                <a:latin typeface="Bahnschrift SemiBold SemiConden" panose="020B0502040204020203" pitchFamily="34" charset="0"/>
              </a:rPr>
              <a:t>«</a:t>
            </a:r>
            <a:r>
              <a:rPr lang="ru-RU" dirty="0">
                <a:latin typeface="Bahnschrift SemiBold SemiConden" panose="020B0502040204020203" pitchFamily="34" charset="0"/>
              </a:rPr>
              <a:t>Решению коммуникативной </a:t>
            </a:r>
            <a:r>
              <a:rPr lang="ru-RU" dirty="0" smtClean="0">
                <a:latin typeface="Bahnschrift SemiBold SemiConden" panose="020B0502040204020203" pitchFamily="34" charset="0"/>
              </a:rPr>
              <a:t>            задачи</a:t>
            </a:r>
            <a:r>
              <a:rPr lang="ru-RU" b="1" dirty="0">
                <a:latin typeface="Bahnschrift SemiBold SemiConden" panose="020B0502040204020203" pitchFamily="34" charset="0"/>
              </a:rPr>
              <a:t>»</a:t>
            </a:r>
            <a:r>
              <a:rPr lang="ru-RU" dirty="0">
                <a:latin typeface="Bahnschrift SemiBold SemiConden" panose="020B0502040204020203" pitchFamily="34" charset="0"/>
              </a:rPr>
              <a:t> экзаменуемый получит 2 балла, если один аспект будет не раскрыт, а другой раскрыт неточно.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2636912"/>
            <a:ext cx="8821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latin typeface="Bahnschrift SemiBold SemiConden" panose="020B0502040204020203" pitchFamily="34" charset="0"/>
              </a:rPr>
              <a:t>1БАЛЛ ,ЕСЛИ 2 АСПЕКТА НЕ РАСКРЫТЫ ИЛИ 4 АСПЕКТА  РАСКРЫТЫ НЕПОЛНО </a:t>
            </a:r>
          </a:p>
          <a:p>
            <a:pPr algn="ctr"/>
            <a:r>
              <a:rPr lang="ru-RU" sz="2500" dirty="0" smtClean="0">
                <a:latin typeface="Bahnschrift SemiBold SemiConden" panose="020B0502040204020203" pitchFamily="34" charset="0"/>
              </a:rPr>
              <a:t>ИЛИ НЕТОЧНО ИЛИ  1 АСПЕКТ НЕ РАСКРЫТ ИЛИ 2 АСПЕКТА РАСКРЫТЫ НЕПОЛНО </a:t>
            </a:r>
            <a:r>
              <a:rPr lang="en-US" sz="2500" dirty="0" smtClean="0">
                <a:latin typeface="Bahnschrift SemiBold SemiConden" panose="020B0502040204020203" pitchFamily="34" charset="0"/>
              </a:rPr>
              <a:t>/</a:t>
            </a:r>
            <a:r>
              <a:rPr lang="ru-RU" sz="2500" dirty="0" smtClean="0">
                <a:latin typeface="Bahnschrift SemiBold SemiConden" panose="020B0502040204020203" pitchFamily="34" charset="0"/>
              </a:rPr>
              <a:t>НЕТОЧНО</a:t>
            </a:r>
            <a:endParaRPr lang="ru-RU" sz="25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5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5616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Bahnschrift SemiBold SemiConden" panose="020B0502040204020203" pitchFamily="34" charset="0"/>
              </a:rPr>
              <a:t>3. Изменения в критериях оценивания устной части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5976664" cy="509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Рукописные данные 2"/>
              <p14:cNvContentPartPr/>
              <p14:nvPr/>
            </p14:nvContentPartPr>
            <p14:xfrm>
              <a:off x="5670360" y="4170240"/>
              <a:ext cx="1572120" cy="187920"/>
            </p14:xfrm>
          </p:contentPart>
        </mc:Choice>
        <mc:Fallback>
          <p:pic>
            <p:nvPicPr>
              <p:cNvPr id="3" name="Рукописные данные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1000" y="4160880"/>
                <a:ext cx="1590840" cy="20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028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3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Bahnschrift SemiBold SemiConden" panose="020B0502040204020203" pitchFamily="34" charset="0"/>
              </a:rPr>
              <a:t>В устной части ОГЭ в критериях оценивания задания 3 «Тематическое монологическое высказывание» уточнен критерий 2 «Организация высказывания».</a:t>
            </a:r>
            <a:r>
              <a:rPr lang="ru-RU" sz="2400" dirty="0">
                <a:latin typeface="Bahnschrift SemiBold SemiConden" panose="020B0502040204020203" pitchFamily="34" charset="0"/>
              </a:rPr>
              <a:t> </a:t>
            </a:r>
            <a:endParaRPr lang="ru-RU" sz="2400" dirty="0" smtClean="0">
              <a:latin typeface="Bahnschrift SemiBold SemiConden" panose="020B0502040204020203" pitchFamily="34" charset="0"/>
            </a:endParaRPr>
          </a:p>
          <a:p>
            <a:r>
              <a:rPr lang="ru-RU" sz="2400" dirty="0" smtClean="0">
                <a:latin typeface="Bahnschrift SemiBold SemiConden" panose="020B0502040204020203" pitchFamily="34" charset="0"/>
              </a:rPr>
              <a:t>Теперь </a:t>
            </a:r>
            <a:r>
              <a:rPr lang="ru-RU" sz="2400" dirty="0">
                <a:latin typeface="Bahnschrift SemiBold SemiConden" panose="020B0502040204020203" pitchFamily="34" charset="0"/>
              </a:rPr>
              <a:t>для получения максимального балла экзаменуемый должен подбирать вступление и заключение так, чтобы они соответствовали не только теме, но и типу высказывания (монолог-повествование</a:t>
            </a:r>
            <a:r>
              <a:rPr lang="ru-RU" sz="2400" dirty="0" smtClean="0">
                <a:latin typeface="Bahnschrift SemiBold SemiConden" panose="020B0502040204020203" pitchFamily="34" charset="0"/>
              </a:rPr>
              <a:t>).</a:t>
            </a:r>
            <a:r>
              <a:rPr lang="ru-RU" sz="2400" dirty="0">
                <a:latin typeface="Bahnschrift SemiBold SemiConden" panose="020B0502040204020203" pitchFamily="34" charset="0"/>
              </a:rPr>
              <a:t> Также уточнены требования по данному критерию для получения 1 балла. Главное изменение в том, что в 2025 году ученик может допустить 3 ошибки и все же получить 1 балл. Как видим, данный критерий стал менее строгим.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47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11245"/>
            <a:ext cx="7883310" cy="6486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88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64704"/>
            <a:ext cx="6192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Bahnschrift SemiBold SemiConden" panose="020B0502040204020203" pitchFamily="34" charset="0"/>
              </a:rPr>
              <a:t>Таким образом, </a:t>
            </a:r>
            <a:r>
              <a:rPr lang="ru-RU" sz="2800" b="1" dirty="0">
                <a:latin typeface="Bahnschrift SemiBold SemiConden" panose="020B0502040204020203" pitchFamily="34" charset="0"/>
              </a:rPr>
              <a:t>основные изменения в экзаменах ОГЭ </a:t>
            </a:r>
            <a:r>
              <a:rPr lang="ru-RU" sz="2800" b="1" dirty="0" smtClean="0">
                <a:latin typeface="Bahnschrift SemiBold SemiConden" panose="020B0502040204020203" pitchFamily="34" charset="0"/>
              </a:rPr>
              <a:t>2025 </a:t>
            </a:r>
            <a:r>
              <a:rPr lang="ru-RU" sz="2800" b="1" dirty="0">
                <a:latin typeface="Bahnschrift SemiBold SemiConden" panose="020B0502040204020203" pitchFamily="34" charset="0"/>
              </a:rPr>
              <a:t>касаются уточнения критериев оценивания.</a:t>
            </a:r>
            <a:r>
              <a:rPr lang="ru-RU" sz="2800" dirty="0">
                <a:latin typeface="Bahnschrift SemiBold SemiConden" panose="020B0502040204020203" pitchFamily="34" charset="0"/>
              </a:rPr>
              <a:t> Они становятся более понятными и </a:t>
            </a:r>
            <a:r>
              <a:rPr lang="ru-RU" sz="2800" dirty="0" smtClean="0">
                <a:latin typeface="Bahnschrift SemiBold SemiConden" panose="020B0502040204020203" pitchFamily="34" charset="0"/>
              </a:rPr>
              <a:t>конкретизированными</a:t>
            </a:r>
            <a:r>
              <a:rPr lang="ru-RU" sz="2800" dirty="0">
                <a:latin typeface="Bahnschrift SemiBold SemiConden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7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83</TotalTime>
  <Words>85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      Изменения в ОГЭ  2025 по английскому языку</vt:lpstr>
      <vt:lpstr>1. Изменения в формате заданий  В ОГЭ в письменной и устной частях нет изменений в формате заданий и инструкциях к ним. </vt:lpstr>
      <vt:lpstr>2. Изменения в критериях оценивания письменной части </vt:lpstr>
      <vt:lpstr>     В ОГЭ уточнен критерий 1 в оценке задания 35                      «Электронное письмо».            Теперь по «Решению коммуникативной             задачи» экзаменуемый получит 2 балла, если один аспект будет не раскрыт, а другой раскрыт неточно.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2025</dc:title>
  <dc:creator>admin12</dc:creator>
  <cp:lastModifiedBy>admin12</cp:lastModifiedBy>
  <cp:revision>9</cp:revision>
  <dcterms:created xsi:type="dcterms:W3CDTF">2024-11-14T17:26:09Z</dcterms:created>
  <dcterms:modified xsi:type="dcterms:W3CDTF">2024-11-29T09:13:08Z</dcterms:modified>
</cp:coreProperties>
</file>