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3" r:id="rId3"/>
    <p:sldId id="285" r:id="rId4"/>
    <p:sldId id="287" r:id="rId5"/>
    <p:sldId id="289" r:id="rId6"/>
    <p:sldId id="290" r:id="rId7"/>
    <p:sldId id="288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4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FDB32-77E0-415B-BC41-E30B8D7A7F86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17F1-6E41-4DA2-941C-07D80B2735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FDB32-77E0-415B-BC41-E30B8D7A7F86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17F1-6E41-4DA2-941C-07D80B2735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FDB32-77E0-415B-BC41-E30B8D7A7F86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17F1-6E41-4DA2-941C-07D80B2735F5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FDB32-77E0-415B-BC41-E30B8D7A7F86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17F1-6E41-4DA2-941C-07D80B2735F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FDB32-77E0-415B-BC41-E30B8D7A7F86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17F1-6E41-4DA2-941C-07D80B2735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FDB32-77E0-415B-BC41-E30B8D7A7F86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17F1-6E41-4DA2-941C-07D80B2735F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FDB32-77E0-415B-BC41-E30B8D7A7F86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17F1-6E41-4DA2-941C-07D80B2735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FDB32-77E0-415B-BC41-E30B8D7A7F86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17F1-6E41-4DA2-941C-07D80B2735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FDB32-77E0-415B-BC41-E30B8D7A7F86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17F1-6E41-4DA2-941C-07D80B2735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FDB32-77E0-415B-BC41-E30B8D7A7F86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17F1-6E41-4DA2-941C-07D80B2735F5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FDB32-77E0-415B-BC41-E30B8D7A7F86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17F1-6E41-4DA2-941C-07D80B2735F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A5FDB32-77E0-415B-BC41-E30B8D7A7F86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B6E17F1-6E41-4DA2-941C-07D80B2735F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skiv.instrao.ru/bank-zadaniy/globalnye-kompetentsii/" TargetMode="External"/><Relationship Id="rId2" Type="http://schemas.openxmlformats.org/officeDocument/2006/relationships/hyperlink" Target="http://skiv.instrao.ru/bank-zadaniy/globalnye-kompetentsii/%D0%93%D0%9A_%D0%9C%D0%B5%D1%82%D0%BE%D0%B4%D0%B8%D1%87%D0%B5%D1%81%D0%BA%D0%B8%D0%B5%20%D1%80%D0%B5%D0%BA%D0%BE%D0%BC%D0%B5%D0%BD%D0%B4%D0%B0%D1%86%D0%B8%D0%B8_2021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ioco.ru/%D0%BF%D1%80%D0%B8%D0%BC%D0%B5%D1%80%D1%8B-%D0%B7%D0%B0%D0%B4%D0%B0%D1%87-pisa" TargetMode="External"/><Relationship Id="rId5" Type="http://schemas.openxmlformats.org/officeDocument/2006/relationships/hyperlink" Target="https://resh.edu.ru/subject/lesson/2864/start/" TargetMode="External"/><Relationship Id="rId4" Type="http://schemas.openxmlformats.org/officeDocument/2006/relationships/hyperlink" Target="https://resh.edu.ru/subject/lesson/2747/start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620688"/>
            <a:ext cx="7268344" cy="127605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функциональной грамотности (компонент «Глобальные компетенции») на уроках английского языка.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725144"/>
            <a:ext cx="7128792" cy="1800200"/>
          </a:xfrm>
        </p:spPr>
        <p:txBody>
          <a:bodyPr>
            <a:normAutofit fontScale="92500" lnSpcReduction="20000"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Задания по формированию глобальных компетенций для 7 и 8 классов.</a:t>
            </a:r>
          </a:p>
          <a:p>
            <a:pPr algn="r"/>
            <a:endParaRPr 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английского языка: Антропова Татьяна Юрьевна,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Никольская ООШ, 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 Никольское </a:t>
            </a:r>
            <a:r>
              <a:rPr lang="ru-RU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Неклиновского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р-на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Admin\Downloads\full_size_1579860907-0cf465d3c82be87a974869fa6d56d7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88840"/>
            <a:ext cx="4860032" cy="262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48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916832"/>
            <a:ext cx="7992888" cy="4824536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Содержательный контекст комплексного задания </a:t>
            </a:r>
            <a:r>
              <a:rPr lang="ru-RU" dirty="0"/>
              <a:t>относится к сфере </a:t>
            </a:r>
            <a:r>
              <a:rPr lang="ru-RU" dirty="0" smtClean="0"/>
              <a:t>«Глобальные проблемы» (проблема развития инфраструктуры городов и деревень, экологические проблемы раскрыты через рассмотрение разных стилей жизни), а также затрагивает сферу «Межкультурное взаимодействие» (коммуникация жителей городов и деревень)</a:t>
            </a:r>
          </a:p>
          <a:p>
            <a:r>
              <a:rPr lang="ru-RU" dirty="0"/>
              <a:t>Задание </a:t>
            </a:r>
            <a:r>
              <a:rPr lang="ru-RU" dirty="0" smtClean="0"/>
              <a:t>учитывает </a:t>
            </a:r>
            <a:r>
              <a:rPr lang="ru-RU" dirty="0"/>
              <a:t>возрастные особенности, познавательные возможности, социальный опыт учащихся этого возраста. </a:t>
            </a:r>
            <a:endParaRPr lang="ru-RU" dirty="0" smtClean="0"/>
          </a:p>
          <a:p>
            <a:r>
              <a:rPr lang="ru-RU" dirty="0" smtClean="0"/>
              <a:t>Ситуация </a:t>
            </a:r>
            <a:r>
              <a:rPr lang="ru-RU" dirty="0"/>
              <a:t>знакома </a:t>
            </a:r>
            <a:r>
              <a:rPr lang="ru-RU" dirty="0" smtClean="0"/>
              <a:t>семиклассникам </a:t>
            </a:r>
            <a:r>
              <a:rPr lang="ru-RU" dirty="0"/>
              <a:t>и помогает </a:t>
            </a:r>
            <a:r>
              <a:rPr lang="ru-RU" dirty="0" smtClean="0"/>
              <a:t>проанализировать разные стили жизни и их различия, </a:t>
            </a:r>
            <a:r>
              <a:rPr lang="ru-RU" dirty="0"/>
              <a:t>осознать </a:t>
            </a:r>
            <a:r>
              <a:rPr lang="ru-RU" dirty="0" smtClean="0"/>
              <a:t> связь их жизни и </a:t>
            </a:r>
            <a:r>
              <a:rPr lang="ru-RU" dirty="0"/>
              <a:t>жизни общества, увидеть «глобальное в локальном». </a:t>
            </a:r>
            <a:r>
              <a:rPr lang="ru-RU" b="1" dirty="0"/>
              <a:t>Воспитательные аспекты комплексного задания </a:t>
            </a:r>
            <a:r>
              <a:rPr lang="ru-RU" dirty="0"/>
              <a:t>отражают формирование </a:t>
            </a:r>
            <a:r>
              <a:rPr lang="ru-RU" dirty="0" smtClean="0"/>
              <a:t>здорового образа жизни, бережного отношения к окружающей среде, критического </a:t>
            </a:r>
            <a:r>
              <a:rPr lang="ru-RU" dirty="0"/>
              <a:t>отношения к удовлетворению </a:t>
            </a:r>
            <a:r>
              <a:rPr lang="ru-RU" dirty="0" smtClean="0"/>
              <a:t>потребностей, формирование взаимоуважения людей с разным образом жизни.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 7. Module 1. Lifestyles.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1. A city mouse or a country mouse?</a:t>
            </a:r>
            <a:endParaRPr lang="ru-RU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74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1772816"/>
            <a:ext cx="7704855" cy="475252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/>
              <a:t>ХАРАКТЕРИСТИКИ ЗАДАНИЯ:</a:t>
            </a:r>
          </a:p>
          <a:p>
            <a:r>
              <a:rPr lang="ru-RU" dirty="0"/>
              <a:t>• </a:t>
            </a:r>
            <a:r>
              <a:rPr lang="ru-RU" u="sng" dirty="0"/>
              <a:t>Содержательная область оценки</a:t>
            </a:r>
            <a:r>
              <a:rPr lang="ru-RU" dirty="0"/>
              <a:t>: глобальные проблемы</a:t>
            </a:r>
          </a:p>
          <a:p>
            <a:r>
              <a:rPr lang="ru-RU" dirty="0"/>
              <a:t>• </a:t>
            </a:r>
            <a:r>
              <a:rPr lang="ru-RU" u="sng" dirty="0" err="1"/>
              <a:t>Компетентностная</a:t>
            </a:r>
            <a:r>
              <a:rPr lang="ru-RU" u="sng" dirty="0"/>
              <a:t> область оценки</a:t>
            </a:r>
            <a:r>
              <a:rPr lang="ru-RU" dirty="0"/>
              <a:t>: интегрировать и интерпретировать </a:t>
            </a:r>
            <a:r>
              <a:rPr lang="ru-RU" dirty="0" smtClean="0"/>
              <a:t>информацию</a:t>
            </a:r>
            <a:endParaRPr lang="ru-RU" dirty="0"/>
          </a:p>
          <a:p>
            <a:r>
              <a:rPr lang="ru-RU" dirty="0"/>
              <a:t>• </a:t>
            </a:r>
            <a:r>
              <a:rPr lang="ru-RU" u="sng" dirty="0"/>
              <a:t>Контекст</a:t>
            </a:r>
            <a:r>
              <a:rPr lang="ru-RU" dirty="0"/>
              <a:t>: </a:t>
            </a:r>
            <a:r>
              <a:rPr lang="ru-RU" dirty="0" smtClean="0"/>
              <a:t>общественный</a:t>
            </a:r>
            <a:endParaRPr lang="ru-RU" dirty="0"/>
          </a:p>
          <a:p>
            <a:r>
              <a:rPr lang="ru-RU" dirty="0"/>
              <a:t>• </a:t>
            </a:r>
            <a:r>
              <a:rPr lang="ru-RU" u="sng" dirty="0" smtClean="0"/>
              <a:t>Уровень</a:t>
            </a:r>
            <a:r>
              <a:rPr lang="en-US" u="sng" dirty="0" smtClean="0"/>
              <a:t> </a:t>
            </a:r>
            <a:r>
              <a:rPr lang="ru-RU" u="sng" dirty="0" smtClean="0"/>
              <a:t>сложности:</a:t>
            </a:r>
            <a:r>
              <a:rPr lang="ru-RU" dirty="0" smtClean="0"/>
              <a:t> </a:t>
            </a:r>
            <a:r>
              <a:rPr lang="ru-RU" dirty="0"/>
              <a:t>низкий</a:t>
            </a:r>
          </a:p>
          <a:p>
            <a:r>
              <a:rPr lang="ru-RU" dirty="0"/>
              <a:t>• </a:t>
            </a:r>
            <a:r>
              <a:rPr lang="ru-RU" u="sng" dirty="0"/>
              <a:t>Формат ответа</a:t>
            </a:r>
            <a:r>
              <a:rPr lang="ru-RU" dirty="0"/>
              <a:t>: задание с развёрнутым </a:t>
            </a:r>
            <a:r>
              <a:rPr lang="ru-RU" dirty="0" smtClean="0"/>
              <a:t>ответом</a:t>
            </a:r>
          </a:p>
          <a:p>
            <a:r>
              <a:rPr lang="ru-RU" dirty="0" smtClean="0"/>
              <a:t>• </a:t>
            </a:r>
            <a:r>
              <a:rPr lang="ru-RU" u="sng" dirty="0"/>
              <a:t>Объект оценки</a:t>
            </a:r>
            <a:r>
              <a:rPr lang="ru-RU" dirty="0"/>
              <a:t>: соотносить </a:t>
            </a:r>
            <a:r>
              <a:rPr lang="ru-RU" dirty="0" smtClean="0"/>
              <a:t>высказывания, выявлять логическую связь между ними, прогнозировать содержание текста</a:t>
            </a:r>
            <a:endParaRPr lang="ru-RU" dirty="0"/>
          </a:p>
          <a:p>
            <a:r>
              <a:rPr lang="ru-RU" dirty="0"/>
              <a:t>• </a:t>
            </a:r>
            <a:r>
              <a:rPr lang="ru-RU" u="sng" dirty="0"/>
              <a:t>Максимальный балл</a:t>
            </a:r>
            <a:r>
              <a:rPr lang="ru-RU" dirty="0"/>
              <a:t>: </a:t>
            </a:r>
            <a:r>
              <a:rPr lang="en-US" dirty="0" smtClean="0"/>
              <a:t>1</a:t>
            </a:r>
            <a:r>
              <a:rPr lang="ru-RU" dirty="0" smtClean="0"/>
              <a:t> балл</a:t>
            </a:r>
            <a:endParaRPr lang="ru-RU" dirty="0"/>
          </a:p>
          <a:p>
            <a:r>
              <a:rPr lang="ru-RU" dirty="0"/>
              <a:t>• </a:t>
            </a:r>
            <a:r>
              <a:rPr lang="ru-RU" u="sng" dirty="0"/>
              <a:t>Способ проверки</a:t>
            </a:r>
            <a:r>
              <a:rPr lang="ru-RU" dirty="0"/>
              <a:t>: </a:t>
            </a:r>
            <a:r>
              <a:rPr lang="ru-RU" dirty="0" smtClean="0"/>
              <a:t>экспертный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Предтекстовый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этап. 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1.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086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close look at the phrases and try to guess the hidden word. What do you think the text is about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 descr="C:\Users\Admin\Downloads\Lifes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30196"/>
            <a:ext cx="7868362" cy="502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04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88640"/>
            <a:ext cx="8999984" cy="666936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US" sz="1800" dirty="0"/>
              <a:t>Our planet is very big and wonderful. Many people live there. Some of them prefer to live in the city, others in the country. Let’s find out why. </a:t>
            </a:r>
            <a:endParaRPr lang="en-US" sz="1800" dirty="0" smtClean="0"/>
          </a:p>
          <a:p>
            <a:pPr>
              <a:lnSpc>
                <a:spcPct val="170000"/>
              </a:lnSpc>
            </a:pPr>
            <a:r>
              <a:rPr lang="en-US" sz="1800" dirty="0" smtClean="0"/>
              <a:t>Albert </a:t>
            </a:r>
            <a:r>
              <a:rPr lang="en-US" sz="1800" dirty="0"/>
              <a:t>lives in the city. Life in the city is always busy. Englishmen call it hustle and bustle. </a:t>
            </a:r>
            <a:r>
              <a:rPr lang="en-US" sz="1800" dirty="0" smtClean="0"/>
              <a:t>Everything </a:t>
            </a:r>
            <a:r>
              <a:rPr lang="en-US" sz="1800" dirty="0"/>
              <a:t>is close at hand: </a:t>
            </a:r>
            <a:r>
              <a:rPr lang="en-US" sz="1800" dirty="0" smtClean="0"/>
              <a:t>shop, </a:t>
            </a:r>
            <a:r>
              <a:rPr lang="en-US" sz="1800" dirty="0"/>
              <a:t>cinema </a:t>
            </a:r>
            <a:r>
              <a:rPr lang="en-US" sz="1800" dirty="0" smtClean="0"/>
              <a:t>and theatre.  But </a:t>
            </a:r>
            <a:r>
              <a:rPr lang="en-US" sz="1800" dirty="0"/>
              <a:t>the cost of living is high. Y</a:t>
            </a:r>
            <a:r>
              <a:rPr lang="en-US" sz="1800" dirty="0" smtClean="0"/>
              <a:t>ou </a:t>
            </a:r>
            <a:r>
              <a:rPr lang="en-US" sz="1800" dirty="0"/>
              <a:t>can go everywhere by public transport. It’s quite convenient. </a:t>
            </a:r>
            <a:r>
              <a:rPr lang="en-US" sz="1800" dirty="0" smtClean="0"/>
              <a:t>The </a:t>
            </a:r>
            <a:r>
              <a:rPr lang="en-US" sz="1800" dirty="0"/>
              <a:t>schools are usually huge. </a:t>
            </a:r>
            <a:r>
              <a:rPr lang="en-US" sz="1800" dirty="0" smtClean="0"/>
              <a:t> There </a:t>
            </a:r>
            <a:r>
              <a:rPr lang="en-US" sz="1800" dirty="0"/>
              <a:t>are a lot of facilities: computer labs, smart boards, conference halls, libraries. </a:t>
            </a:r>
            <a:r>
              <a:rPr lang="en-US" sz="1800" dirty="0" smtClean="0"/>
              <a:t> However, the </a:t>
            </a:r>
            <a:r>
              <a:rPr lang="en-US" sz="1800" dirty="0"/>
              <a:t>streets are crowded. The traffic is heavy and there is a constant </a:t>
            </a:r>
            <a:r>
              <a:rPr lang="en-US" sz="1800" dirty="0" smtClean="0"/>
              <a:t>noise. </a:t>
            </a:r>
          </a:p>
          <a:p>
            <a:pPr>
              <a:lnSpc>
                <a:spcPct val="170000"/>
              </a:lnSpc>
            </a:pPr>
            <a:r>
              <a:rPr lang="en-US" sz="1800" dirty="0" smtClean="0"/>
              <a:t>Where </a:t>
            </a:r>
            <a:r>
              <a:rPr lang="en-US" sz="1800" dirty="0"/>
              <a:t>can you feel happy, relaxed and free? “In the country”, Jack says. </a:t>
            </a:r>
            <a:r>
              <a:rPr lang="en-US" sz="1800" dirty="0" smtClean="0"/>
              <a:t>“You </a:t>
            </a:r>
            <a:r>
              <a:rPr lang="en-US" sz="1800" dirty="0"/>
              <a:t>milk a cow, feed chickens, breath fresh air and watch beautiful landscapes. Peace and quiet are everywhere. </a:t>
            </a:r>
            <a:r>
              <a:rPr lang="en-US" sz="1800" dirty="0" smtClean="0"/>
              <a:t>That’s </a:t>
            </a:r>
            <a:r>
              <a:rPr lang="en-US" sz="1800" dirty="0"/>
              <a:t>why people in the country are friendly and </a:t>
            </a:r>
            <a:r>
              <a:rPr lang="en-US" sz="1800" dirty="0" smtClean="0"/>
              <a:t>helpful”. </a:t>
            </a:r>
            <a:r>
              <a:rPr lang="en-US" sz="1800" dirty="0"/>
              <a:t>However, sometimes Jack feels bored. There are no theatres </a:t>
            </a:r>
            <a:r>
              <a:rPr lang="en-US" sz="1800" dirty="0" smtClean="0"/>
              <a:t>or cinemas </a:t>
            </a:r>
            <a:r>
              <a:rPr lang="en-US" sz="1800" dirty="0"/>
              <a:t>in the country and only two shops there. It’s too </a:t>
            </a:r>
            <a:r>
              <a:rPr lang="en-US" sz="1800" dirty="0" smtClean="0"/>
              <a:t>quiet.  There’s </a:t>
            </a:r>
            <a:r>
              <a:rPr lang="en-US" sz="1800" dirty="0"/>
              <a:t>a high rate of unemployment in the country. </a:t>
            </a:r>
            <a:endParaRPr lang="en-US" sz="18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008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16832"/>
            <a:ext cx="7660373" cy="46805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/>
              <a:t>ХАРАКТЕРИСТИКИ ЗАДАНИЯ:</a:t>
            </a:r>
          </a:p>
          <a:p>
            <a:r>
              <a:rPr lang="ru-RU" dirty="0"/>
              <a:t>• </a:t>
            </a:r>
            <a:r>
              <a:rPr lang="ru-RU" u="sng" dirty="0"/>
              <a:t>Содержательная область оценки:</a:t>
            </a:r>
            <a:r>
              <a:rPr lang="ru-RU" dirty="0"/>
              <a:t> глобальные проблемы</a:t>
            </a:r>
          </a:p>
          <a:p>
            <a:r>
              <a:rPr lang="ru-RU" dirty="0"/>
              <a:t>• </a:t>
            </a:r>
            <a:r>
              <a:rPr lang="ru-RU" u="sng" dirty="0" err="1"/>
              <a:t>Компетентностная</a:t>
            </a:r>
            <a:r>
              <a:rPr lang="ru-RU" u="sng" dirty="0"/>
              <a:t> область оценки: </a:t>
            </a:r>
            <a:r>
              <a:rPr lang="ru-RU" dirty="0"/>
              <a:t>оценивать информацию</a:t>
            </a:r>
          </a:p>
          <a:p>
            <a:r>
              <a:rPr lang="ru-RU" dirty="0" smtClean="0"/>
              <a:t>• </a:t>
            </a:r>
            <a:r>
              <a:rPr lang="ru-RU" u="sng" dirty="0"/>
              <a:t>Контекст</a:t>
            </a:r>
            <a:r>
              <a:rPr lang="ru-RU" dirty="0"/>
              <a:t>: </a:t>
            </a:r>
            <a:r>
              <a:rPr lang="ru-RU" dirty="0" smtClean="0"/>
              <a:t>общественный</a:t>
            </a:r>
            <a:endParaRPr lang="ru-RU" dirty="0"/>
          </a:p>
          <a:p>
            <a:r>
              <a:rPr lang="ru-RU" dirty="0"/>
              <a:t>• </a:t>
            </a:r>
            <a:r>
              <a:rPr lang="ru-RU" u="sng" dirty="0"/>
              <a:t>Уровень</a:t>
            </a:r>
            <a:r>
              <a:rPr lang="en-US" u="sng" dirty="0"/>
              <a:t> </a:t>
            </a:r>
            <a:r>
              <a:rPr lang="ru-RU" u="sng" dirty="0"/>
              <a:t>сложности</a:t>
            </a:r>
            <a:r>
              <a:rPr lang="ru-RU" dirty="0"/>
              <a:t>: низкий</a:t>
            </a:r>
          </a:p>
          <a:p>
            <a:r>
              <a:rPr lang="ru-RU" dirty="0"/>
              <a:t>• </a:t>
            </a:r>
            <a:r>
              <a:rPr lang="ru-RU" u="sng" dirty="0"/>
              <a:t>Формат ответа</a:t>
            </a:r>
            <a:r>
              <a:rPr lang="ru-RU" dirty="0"/>
              <a:t>: задание </a:t>
            </a:r>
            <a:r>
              <a:rPr lang="ru-RU" dirty="0" smtClean="0"/>
              <a:t>на установление соответствия (две группы ответов) </a:t>
            </a:r>
            <a:endParaRPr lang="ru-RU" dirty="0"/>
          </a:p>
          <a:p>
            <a:r>
              <a:rPr lang="ru-RU" dirty="0" smtClean="0"/>
              <a:t>• </a:t>
            </a:r>
            <a:r>
              <a:rPr lang="ru-RU" u="sng" dirty="0"/>
              <a:t>Объект оценки</a:t>
            </a:r>
            <a:r>
              <a:rPr lang="ru-RU" dirty="0"/>
              <a:t>: </a:t>
            </a:r>
            <a:r>
              <a:rPr lang="ru-RU" dirty="0" smtClean="0"/>
              <a:t>соотносить </a:t>
            </a:r>
            <a:r>
              <a:rPr lang="ru-RU" dirty="0"/>
              <a:t>конкретные факты с обобщенной информацией текста </a:t>
            </a:r>
          </a:p>
          <a:p>
            <a:r>
              <a:rPr lang="ru-RU" dirty="0" smtClean="0"/>
              <a:t>• </a:t>
            </a:r>
            <a:r>
              <a:rPr lang="ru-RU" u="sng" dirty="0"/>
              <a:t>Максимальный балл</a:t>
            </a:r>
            <a:r>
              <a:rPr lang="ru-RU" dirty="0"/>
              <a:t>: 2 балла</a:t>
            </a:r>
          </a:p>
          <a:p>
            <a:r>
              <a:rPr lang="ru-RU" dirty="0"/>
              <a:t>• </a:t>
            </a:r>
            <a:r>
              <a:rPr lang="ru-RU" u="sng" dirty="0"/>
              <a:t>Способ проверки</a:t>
            </a:r>
            <a:r>
              <a:rPr lang="ru-RU" dirty="0"/>
              <a:t>: </a:t>
            </a:r>
            <a:r>
              <a:rPr lang="ru-RU" dirty="0" smtClean="0"/>
              <a:t>программный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Текстовый этап.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2.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853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8305387"/>
              </p:ext>
            </p:extLst>
          </p:nvPr>
        </p:nvGraphicFramePr>
        <p:xfrm>
          <a:off x="871538" y="2674938"/>
          <a:ext cx="740886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4431"/>
                <a:gridCol w="370443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PROS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CONS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Distribute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advantages and disadvantages of living </a:t>
            </a:r>
            <a:r>
              <a:rPr 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 city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table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4149080"/>
            <a:ext cx="7272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shops, cinemas, theatres                            low rate of unemployment        convenient public transport                       high cost of living                      constant noise                     pollution                                  heavy traffic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                                             crowded streets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9467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204864"/>
            <a:ext cx="7408333" cy="46531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ХАРАКТЕРИСТИКИ ЗАДАНИЯ:</a:t>
            </a:r>
          </a:p>
          <a:p>
            <a:r>
              <a:rPr lang="ru-RU" dirty="0"/>
              <a:t>• </a:t>
            </a:r>
            <a:r>
              <a:rPr lang="ru-RU" u="sng" dirty="0"/>
              <a:t>Содержательная область оценки:</a:t>
            </a:r>
            <a:r>
              <a:rPr lang="ru-RU" dirty="0"/>
              <a:t> глобальные проблемы</a:t>
            </a:r>
          </a:p>
          <a:p>
            <a:r>
              <a:rPr lang="ru-RU" dirty="0"/>
              <a:t>• </a:t>
            </a:r>
            <a:r>
              <a:rPr lang="ru-RU" u="sng" dirty="0" err="1"/>
              <a:t>Компетентностная</a:t>
            </a:r>
            <a:r>
              <a:rPr lang="ru-RU" u="sng" dirty="0"/>
              <a:t> область оценки: </a:t>
            </a:r>
            <a:r>
              <a:rPr lang="ru-RU" dirty="0"/>
              <a:t>выявлять и анализировать различные мнения, подходы, перспективы</a:t>
            </a:r>
          </a:p>
          <a:p>
            <a:r>
              <a:rPr lang="ru-RU" dirty="0"/>
              <a:t>• </a:t>
            </a:r>
            <a:r>
              <a:rPr lang="ru-RU" u="sng" dirty="0"/>
              <a:t>Контекст</a:t>
            </a:r>
            <a:r>
              <a:rPr lang="ru-RU" dirty="0"/>
              <a:t>: </a:t>
            </a:r>
            <a:r>
              <a:rPr lang="ru-RU" dirty="0" smtClean="0"/>
              <a:t>личный</a:t>
            </a:r>
            <a:endParaRPr lang="ru-RU" dirty="0"/>
          </a:p>
          <a:p>
            <a:r>
              <a:rPr lang="ru-RU" dirty="0"/>
              <a:t>• </a:t>
            </a:r>
            <a:r>
              <a:rPr lang="ru-RU" u="sng" dirty="0"/>
              <a:t>Уровень</a:t>
            </a:r>
            <a:r>
              <a:rPr lang="en-US" u="sng" dirty="0"/>
              <a:t> </a:t>
            </a:r>
            <a:r>
              <a:rPr lang="ru-RU" u="sng" dirty="0"/>
              <a:t>сложности</a:t>
            </a:r>
            <a:r>
              <a:rPr lang="ru-RU" dirty="0"/>
              <a:t>: </a:t>
            </a:r>
            <a:r>
              <a:rPr lang="ru-RU" dirty="0" smtClean="0"/>
              <a:t>средний</a:t>
            </a:r>
            <a:endParaRPr lang="ru-RU" dirty="0"/>
          </a:p>
          <a:p>
            <a:r>
              <a:rPr lang="ru-RU" dirty="0"/>
              <a:t>• </a:t>
            </a:r>
            <a:r>
              <a:rPr lang="ru-RU" u="sng" dirty="0"/>
              <a:t>Формат ответа</a:t>
            </a:r>
            <a:r>
              <a:rPr lang="ru-RU" dirty="0"/>
              <a:t>: задание с выбором нескольких верных ответов</a:t>
            </a:r>
          </a:p>
          <a:p>
            <a:r>
              <a:rPr lang="ru-RU" dirty="0" smtClean="0"/>
              <a:t>• </a:t>
            </a:r>
            <a:r>
              <a:rPr lang="ru-RU" u="sng" dirty="0"/>
              <a:t>Объект оценки</a:t>
            </a:r>
            <a:r>
              <a:rPr lang="ru-RU" dirty="0"/>
              <a:t>: оценивать соответствие информации предложенному мнению</a:t>
            </a:r>
            <a:endParaRPr lang="en-US" dirty="0" smtClean="0"/>
          </a:p>
          <a:p>
            <a:r>
              <a:rPr lang="ru-RU" dirty="0" smtClean="0"/>
              <a:t>• </a:t>
            </a:r>
            <a:r>
              <a:rPr lang="ru-RU" u="sng" dirty="0"/>
              <a:t>Максимальный балл</a:t>
            </a:r>
            <a:r>
              <a:rPr lang="ru-RU" dirty="0"/>
              <a:t>: </a:t>
            </a:r>
            <a:r>
              <a:rPr lang="en-US" dirty="0" smtClean="0"/>
              <a:t>3</a:t>
            </a:r>
            <a:r>
              <a:rPr lang="ru-RU" dirty="0" smtClean="0"/>
              <a:t> </a:t>
            </a:r>
            <a:r>
              <a:rPr lang="ru-RU" dirty="0"/>
              <a:t>балла</a:t>
            </a:r>
          </a:p>
          <a:p>
            <a:r>
              <a:rPr lang="ru-RU" dirty="0"/>
              <a:t>• </a:t>
            </a:r>
            <a:r>
              <a:rPr lang="ru-RU" u="sng" dirty="0"/>
              <a:t>Способ проверки</a:t>
            </a:r>
            <a:r>
              <a:rPr lang="ru-RU" dirty="0"/>
              <a:t>: программный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Текстовый этап.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303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ownloads\мыш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81507"/>
            <a:ext cx="5109741" cy="347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3888432"/>
          </a:xfrm>
        </p:spPr>
        <p:txBody>
          <a:bodyPr/>
          <a:lstStyle/>
          <a:p>
            <a:r>
              <a:rPr lang="en-US" b="1" dirty="0"/>
              <a:t>Lifestyle in the country is healthier.</a:t>
            </a:r>
            <a:endParaRPr lang="ru-RU" b="1" dirty="0"/>
          </a:p>
          <a:p>
            <a:r>
              <a:rPr lang="en-US" b="1" dirty="0"/>
              <a:t>The cost of living in the city is high.</a:t>
            </a:r>
            <a:endParaRPr lang="ru-RU" b="1" dirty="0"/>
          </a:p>
          <a:p>
            <a:r>
              <a:rPr lang="en-US" b="1" dirty="0"/>
              <a:t>There is much more to do and to see in a city.</a:t>
            </a:r>
            <a:endParaRPr lang="ru-RU" b="1" dirty="0"/>
          </a:p>
          <a:p>
            <a:r>
              <a:rPr lang="en-US" b="1" dirty="0"/>
              <a:t>The rate of unemployment in the country is higher.</a:t>
            </a:r>
            <a:endParaRPr lang="ru-RU" b="1" dirty="0"/>
          </a:p>
          <a:p>
            <a:r>
              <a:rPr lang="en-US" b="1" dirty="0"/>
              <a:t>The air in a city is less polluted.</a:t>
            </a:r>
            <a:endParaRPr lang="ru-RU" b="1" dirty="0"/>
          </a:p>
          <a:p>
            <a:r>
              <a:rPr lang="en-US" b="1" dirty="0"/>
              <a:t>I can’t stand crowded streets and heavy </a:t>
            </a:r>
            <a:r>
              <a:rPr lang="en-US" b="1" dirty="0" smtClean="0"/>
              <a:t>traffic.</a:t>
            </a:r>
            <a:endParaRPr lang="en-US" b="1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and Sam think that they are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city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mice and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 thinks that she is a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mouse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Which of these statements are similar to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Ann’s opinion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987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2132856"/>
            <a:ext cx="7920879" cy="45365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ХАРАКТЕРИСТИКИ ЗАДАНИЯ:</a:t>
            </a:r>
          </a:p>
          <a:p>
            <a:r>
              <a:rPr lang="ru-RU" dirty="0"/>
              <a:t>• </a:t>
            </a:r>
            <a:r>
              <a:rPr lang="ru-RU" u="sng" dirty="0"/>
              <a:t>Содержательная область оценки:</a:t>
            </a:r>
            <a:r>
              <a:rPr lang="ru-RU" dirty="0"/>
              <a:t> глобальные проблемы</a:t>
            </a:r>
          </a:p>
          <a:p>
            <a:r>
              <a:rPr lang="ru-RU" dirty="0"/>
              <a:t>• </a:t>
            </a:r>
            <a:r>
              <a:rPr lang="ru-RU" u="sng" dirty="0" err="1"/>
              <a:t>Компетентностная</a:t>
            </a:r>
            <a:r>
              <a:rPr lang="ru-RU" u="sng" dirty="0"/>
              <a:t> область оценки</a:t>
            </a:r>
            <a:r>
              <a:rPr lang="ru-RU" u="sng" dirty="0" smtClean="0"/>
              <a:t>: </a:t>
            </a:r>
            <a:r>
              <a:rPr lang="ru-RU" dirty="0" smtClean="0"/>
              <a:t>формулировать </a:t>
            </a:r>
            <a:r>
              <a:rPr lang="ru-RU" dirty="0"/>
              <a:t>аргументы</a:t>
            </a:r>
          </a:p>
          <a:p>
            <a:r>
              <a:rPr lang="ru-RU" dirty="0"/>
              <a:t>• </a:t>
            </a:r>
            <a:r>
              <a:rPr lang="ru-RU" u="sng" dirty="0"/>
              <a:t>Контекст</a:t>
            </a:r>
            <a:r>
              <a:rPr lang="ru-RU" dirty="0"/>
              <a:t>: личный</a:t>
            </a:r>
          </a:p>
          <a:p>
            <a:r>
              <a:rPr lang="ru-RU" dirty="0"/>
              <a:t>• </a:t>
            </a:r>
            <a:r>
              <a:rPr lang="ru-RU" u="sng" dirty="0"/>
              <a:t>Уровень</a:t>
            </a:r>
            <a:r>
              <a:rPr lang="en-US" u="sng" dirty="0"/>
              <a:t> </a:t>
            </a:r>
            <a:r>
              <a:rPr lang="ru-RU" u="sng" dirty="0"/>
              <a:t>сложности</a:t>
            </a:r>
            <a:r>
              <a:rPr lang="ru-RU" dirty="0"/>
              <a:t>: средний</a:t>
            </a:r>
          </a:p>
          <a:p>
            <a:r>
              <a:rPr lang="ru-RU" dirty="0"/>
              <a:t>• </a:t>
            </a:r>
            <a:r>
              <a:rPr lang="ru-RU" u="sng" dirty="0"/>
              <a:t>Формат ответа</a:t>
            </a:r>
            <a:r>
              <a:rPr lang="ru-RU" dirty="0"/>
              <a:t>: комплексное задание с выбором ответа и пояснением</a:t>
            </a:r>
          </a:p>
          <a:p>
            <a:r>
              <a:rPr lang="ru-RU" dirty="0" smtClean="0"/>
              <a:t>• </a:t>
            </a:r>
            <a:r>
              <a:rPr lang="ru-RU" u="sng" dirty="0"/>
              <a:t>Объект оценки</a:t>
            </a:r>
            <a:r>
              <a:rPr lang="ru-RU" dirty="0"/>
              <a:t>: формулировать аргументы при разносторонней оценке ситуации («за» и «против»)</a:t>
            </a:r>
          </a:p>
          <a:p>
            <a:r>
              <a:rPr lang="ru-RU" dirty="0" smtClean="0"/>
              <a:t>• </a:t>
            </a:r>
            <a:r>
              <a:rPr lang="ru-RU" u="sng" dirty="0"/>
              <a:t>Максимальный балл</a:t>
            </a:r>
            <a:r>
              <a:rPr lang="ru-RU" dirty="0"/>
              <a:t>: </a:t>
            </a:r>
            <a:r>
              <a:rPr lang="en-US" dirty="0" smtClean="0"/>
              <a:t>2</a:t>
            </a:r>
            <a:r>
              <a:rPr lang="ru-RU" dirty="0" smtClean="0"/>
              <a:t> </a:t>
            </a:r>
            <a:r>
              <a:rPr lang="ru-RU" dirty="0"/>
              <a:t>балла</a:t>
            </a:r>
          </a:p>
          <a:p>
            <a:r>
              <a:rPr lang="ru-RU" dirty="0"/>
              <a:t>• </a:t>
            </a:r>
            <a:r>
              <a:rPr lang="ru-RU" u="sng" dirty="0"/>
              <a:t>Способ проверки</a:t>
            </a:r>
            <a:r>
              <a:rPr lang="ru-RU" dirty="0"/>
              <a:t>: </a:t>
            </a:r>
            <a:r>
              <a:rPr lang="ru-RU" dirty="0" smtClean="0"/>
              <a:t>экспертный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Послетекстовый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этап. 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4.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500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3825915"/>
              </p:ext>
            </p:extLst>
          </p:nvPr>
        </p:nvGraphicFramePr>
        <p:xfrm>
          <a:off x="871538" y="2674938"/>
          <a:ext cx="7408862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4431"/>
                <a:gridCol w="3704431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Where would you like to live?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a) </a:t>
                      </a:r>
                      <a:r>
                        <a:rPr lang="en-US" sz="2400" dirty="0" smtClean="0">
                          <a:effectLst/>
                        </a:rPr>
                        <a:t>in the city </a:t>
                      </a:r>
                      <a:endParaRPr lang="ru-RU" sz="24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b) </a:t>
                      </a:r>
                      <a:r>
                        <a:rPr lang="en-US" sz="2400" dirty="0" smtClean="0">
                          <a:effectLst/>
                        </a:rPr>
                        <a:t>in the country</a:t>
                      </a:r>
                      <a:endParaRPr lang="ru-RU" sz="24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would you like to live, in the city or in the country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Choose one of the variants and write down your argument for and against.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657074"/>
              </p:ext>
            </p:extLst>
          </p:nvPr>
        </p:nvGraphicFramePr>
        <p:xfrm>
          <a:off x="899592" y="4725144"/>
          <a:ext cx="734481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/>
                <a:gridCol w="3672408"/>
              </a:tblGrid>
              <a:tr h="29883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Your</a:t>
                      </a:r>
                      <a:r>
                        <a:rPr lang="en-US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argument FOR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Your</a:t>
                      </a:r>
                      <a:r>
                        <a:rPr lang="en-US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argument </a:t>
                      </a:r>
                      <a:r>
                        <a:rPr lang="ru-RU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AGAINST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566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13284" y="1268760"/>
            <a:ext cx="8280919" cy="4425355"/>
          </a:xfrm>
        </p:spPr>
        <p:txBody>
          <a:bodyPr>
            <a:normAutofit/>
          </a:bodyPr>
          <a:lstStyle/>
          <a:p>
            <a:r>
              <a:rPr lang="ru-RU" b="1" u="sng" dirty="0" smtClean="0"/>
              <a:t>Функциональная </a:t>
            </a:r>
            <a:r>
              <a:rPr lang="ru-RU" b="1" u="sng" dirty="0"/>
              <a:t>грамотность </a:t>
            </a:r>
            <a:r>
              <a:rPr lang="ru-RU" dirty="0"/>
              <a:t>предполагает способность человека использовать приобретаемые в течение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отношений. </a:t>
            </a:r>
            <a:r>
              <a:rPr lang="ru-RU" dirty="0" smtClean="0"/>
              <a:t>(А.А</a:t>
            </a:r>
            <a:r>
              <a:rPr lang="ru-RU" dirty="0"/>
              <a:t>. </a:t>
            </a:r>
            <a:r>
              <a:rPr lang="ru-RU" dirty="0" smtClean="0"/>
              <a:t>Леонтьев)</a:t>
            </a:r>
          </a:p>
          <a:p>
            <a:r>
              <a:rPr lang="ru-RU" b="1" u="sng" dirty="0" smtClean="0"/>
              <a:t>Методологической </a:t>
            </a:r>
            <a:r>
              <a:rPr lang="ru-RU" b="1" u="sng" dirty="0"/>
              <a:t>основой</a:t>
            </a:r>
            <a:r>
              <a:rPr lang="ru-RU" dirty="0"/>
              <a:t> разработки заданий </a:t>
            </a:r>
            <a:r>
              <a:rPr lang="ru-RU" dirty="0" smtClean="0"/>
              <a:t>выбрана </a:t>
            </a:r>
            <a:r>
              <a:rPr lang="ru-RU" dirty="0"/>
              <a:t>концепция современного международного исследования PISA (</a:t>
            </a:r>
            <a:r>
              <a:rPr lang="ru-RU" dirty="0" err="1"/>
              <a:t>Programme</a:t>
            </a:r>
            <a:r>
              <a:rPr lang="ru-RU" dirty="0"/>
              <a:t> </a:t>
            </a:r>
            <a:r>
              <a:rPr lang="ru-RU" dirty="0" err="1"/>
              <a:t>for</a:t>
            </a:r>
            <a:r>
              <a:rPr lang="ru-RU" dirty="0"/>
              <a:t> </a:t>
            </a:r>
            <a:r>
              <a:rPr lang="ru-RU" dirty="0" err="1"/>
              <a:t>International</a:t>
            </a:r>
            <a:r>
              <a:rPr lang="ru-RU" dirty="0"/>
              <a:t> </a:t>
            </a:r>
            <a:r>
              <a:rPr lang="ru-RU" dirty="0" err="1"/>
              <a:t>Students</a:t>
            </a:r>
            <a:r>
              <a:rPr lang="ru-RU" dirty="0"/>
              <a:t> </a:t>
            </a:r>
            <a:r>
              <a:rPr lang="ru-RU" dirty="0" err="1"/>
              <a:t>Assessment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ownloads\sm_fu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24400"/>
            <a:ext cx="4572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43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88840"/>
            <a:ext cx="7732381" cy="468052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ХАРАКТЕРИСТИКИ ЗАДАНИЯ: </a:t>
            </a:r>
          </a:p>
          <a:p>
            <a:r>
              <a:rPr lang="ru-RU" dirty="0"/>
              <a:t>• </a:t>
            </a:r>
            <a:r>
              <a:rPr lang="ru-RU" u="sng" dirty="0"/>
              <a:t>Содержательная область оценки: </a:t>
            </a:r>
            <a:r>
              <a:rPr lang="ru-RU" dirty="0"/>
              <a:t>межкультурное взаимодействие </a:t>
            </a:r>
          </a:p>
          <a:p>
            <a:r>
              <a:rPr lang="ru-RU" dirty="0"/>
              <a:t>• </a:t>
            </a:r>
            <a:r>
              <a:rPr lang="ru-RU" u="sng" dirty="0" err="1"/>
              <a:t>Компетентностная</a:t>
            </a:r>
            <a:r>
              <a:rPr lang="ru-RU" u="sng" dirty="0"/>
              <a:t> область оценки: </a:t>
            </a:r>
            <a:r>
              <a:rPr lang="ru-RU" dirty="0"/>
              <a:t>объяснять сложные ситуации и проблемы </a:t>
            </a:r>
          </a:p>
          <a:p>
            <a:r>
              <a:rPr lang="ru-RU" dirty="0"/>
              <a:t>• </a:t>
            </a:r>
            <a:r>
              <a:rPr lang="ru-RU" u="sng" dirty="0"/>
              <a:t>Контекст:</a:t>
            </a:r>
            <a:r>
              <a:rPr lang="ru-RU" dirty="0"/>
              <a:t> личный </a:t>
            </a:r>
          </a:p>
          <a:p>
            <a:r>
              <a:rPr lang="ru-RU" dirty="0"/>
              <a:t>• </a:t>
            </a:r>
            <a:r>
              <a:rPr lang="ru-RU" u="sng" dirty="0"/>
              <a:t>Уровень: </a:t>
            </a:r>
            <a:r>
              <a:rPr lang="ru-RU" dirty="0"/>
              <a:t>высокий </a:t>
            </a:r>
          </a:p>
          <a:p>
            <a:r>
              <a:rPr lang="ru-RU" dirty="0"/>
              <a:t>• </a:t>
            </a:r>
            <a:r>
              <a:rPr lang="ru-RU" u="sng" dirty="0"/>
              <a:t>Формат ответа: </a:t>
            </a:r>
            <a:r>
              <a:rPr lang="ru-RU" dirty="0"/>
              <a:t>задание с выбором нескольких верных ответов </a:t>
            </a:r>
          </a:p>
          <a:p>
            <a:r>
              <a:rPr lang="ru-RU" dirty="0"/>
              <a:t>• </a:t>
            </a:r>
            <a:r>
              <a:rPr lang="ru-RU" u="sng" dirty="0"/>
              <a:t>Объект оценки: </a:t>
            </a:r>
            <a:r>
              <a:rPr lang="ru-RU" dirty="0"/>
              <a:t>объяснять противоречие в суждениях об одном объекте </a:t>
            </a:r>
          </a:p>
          <a:p>
            <a:r>
              <a:rPr lang="ru-RU" dirty="0"/>
              <a:t>• </a:t>
            </a:r>
            <a:r>
              <a:rPr lang="ru-RU" u="sng" dirty="0"/>
              <a:t>Максимальный балл:</a:t>
            </a:r>
            <a:r>
              <a:rPr lang="ru-RU" b="1" dirty="0"/>
              <a:t> </a:t>
            </a:r>
            <a:r>
              <a:rPr lang="en-US" dirty="0" smtClean="0"/>
              <a:t>3</a:t>
            </a:r>
            <a:r>
              <a:rPr lang="ru-RU" dirty="0" smtClean="0"/>
              <a:t> </a:t>
            </a:r>
            <a:r>
              <a:rPr lang="ru-RU" dirty="0"/>
              <a:t>балла </a:t>
            </a:r>
          </a:p>
          <a:p>
            <a:r>
              <a:rPr lang="ru-RU" dirty="0"/>
              <a:t>• </a:t>
            </a:r>
            <a:r>
              <a:rPr lang="ru-RU" u="sng" dirty="0"/>
              <a:t>Способ проверки: </a:t>
            </a:r>
            <a:r>
              <a:rPr lang="ru-RU" dirty="0"/>
              <a:t>программный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Послетекстовый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этап. 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889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60648"/>
            <a:ext cx="8208911" cy="6597352"/>
          </a:xfrm>
        </p:spPr>
        <p:txBody>
          <a:bodyPr/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Diana prepared the report “Pros and cons of life in the city”. The classmates discussed her speech, and Mike found the controversy. “You can make a lot of friends in the city, but people here aren’t as helpful and friendly as those in the countryside.”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 the statements below. Which ones would help Diana explain the contradiction that Mike noticed?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Choose all the right options.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641080" y="1484784"/>
            <a:ext cx="45719" cy="1062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708920"/>
            <a:ext cx="77768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sz="2000" dirty="0"/>
              <a:t>In the city, students attend many after school classes and it is easier for them to find common interests.</a:t>
            </a:r>
            <a:endParaRPr lang="ru-RU" sz="20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000" dirty="0"/>
              <a:t>There are so many students in city schools that sometimes they don’t know the names of students from other classes.</a:t>
            </a:r>
            <a:endParaRPr lang="ru-RU" sz="20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000" dirty="0"/>
              <a:t>You can have a lot of friends in the city, but none of them will be a real friend.</a:t>
            </a:r>
            <a:endParaRPr lang="ru-RU" sz="20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000" dirty="0"/>
              <a:t>In the city, students like communicating and visiting different places together (cinemas, theatres, parks, etc.), but they may not help you in a difficult situation.</a:t>
            </a:r>
            <a:endParaRPr lang="ru-RU" sz="20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000" dirty="0"/>
              <a:t>In the country, people usually know each other very well and try to keep together.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4863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916832"/>
            <a:ext cx="7848871" cy="475252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Содержательный контекст комплексного задания </a:t>
            </a:r>
            <a:r>
              <a:rPr lang="ru-RU" dirty="0"/>
              <a:t>относится к сфере «Глобальные проблемы» </a:t>
            </a:r>
            <a:r>
              <a:rPr lang="ru-RU" dirty="0" smtClean="0"/>
              <a:t>(экологические проблемы: проблема загрязнения окружающей среды, нерационального использования энергоресурсов). </a:t>
            </a:r>
          </a:p>
          <a:p>
            <a:r>
              <a:rPr lang="ru-RU" dirty="0" smtClean="0"/>
              <a:t>Задание </a:t>
            </a:r>
            <a:r>
              <a:rPr lang="ru-RU" dirty="0"/>
              <a:t>учитывает возрастные особенности, познавательные возможности, социальный опыт учащихся </a:t>
            </a:r>
            <a:r>
              <a:rPr lang="ru-RU" dirty="0" smtClean="0"/>
              <a:t>8 класса. </a:t>
            </a:r>
            <a:endParaRPr lang="ru-RU" dirty="0"/>
          </a:p>
          <a:p>
            <a:r>
              <a:rPr lang="ru-RU" dirty="0"/>
              <a:t>Ситуация </a:t>
            </a:r>
            <a:r>
              <a:rPr lang="ru-RU" dirty="0" smtClean="0"/>
              <a:t>помогает </a:t>
            </a:r>
            <a:r>
              <a:rPr lang="ru-RU" dirty="0"/>
              <a:t>проанализировать </a:t>
            </a:r>
            <a:r>
              <a:rPr lang="ru-RU" dirty="0" smtClean="0"/>
              <a:t>последствия использования пластикового, бумажного пакетов и тканевой сумки, которую можно использовать многократно. </a:t>
            </a:r>
            <a:r>
              <a:rPr lang="ru-RU" b="1" dirty="0" smtClean="0"/>
              <a:t>Воспитательные </a:t>
            </a:r>
            <a:r>
              <a:rPr lang="ru-RU" b="1" dirty="0"/>
              <a:t>аспекты </a:t>
            </a:r>
            <a:r>
              <a:rPr lang="ru-RU" dirty="0"/>
              <a:t>комплексного задания отражают формирование </a:t>
            </a:r>
            <a:r>
              <a:rPr lang="ru-RU" dirty="0" smtClean="0"/>
              <a:t>бережного </a:t>
            </a:r>
            <a:r>
              <a:rPr lang="ru-RU" dirty="0"/>
              <a:t>отношения к окружающей среде, </a:t>
            </a:r>
            <a:r>
              <a:rPr lang="ru-RU" dirty="0" smtClean="0"/>
              <a:t>рационального использования ресурсов, критического </a:t>
            </a:r>
            <a:r>
              <a:rPr lang="ru-RU" dirty="0"/>
              <a:t>отношения к удовлетворению </a:t>
            </a:r>
            <a:r>
              <a:rPr lang="ru-RU" dirty="0" smtClean="0"/>
              <a:t>потребностей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Going Green.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 Recycling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85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7525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ХАРАКТЕРИСТИКИ ЗАДАНИЯ:</a:t>
            </a:r>
          </a:p>
          <a:p>
            <a:r>
              <a:rPr lang="ru-RU" dirty="0"/>
              <a:t>• </a:t>
            </a:r>
            <a:r>
              <a:rPr lang="ru-RU" u="sng" dirty="0"/>
              <a:t>Содержательная область оценки</a:t>
            </a:r>
            <a:r>
              <a:rPr lang="ru-RU" dirty="0"/>
              <a:t>: глобальные проблемы</a:t>
            </a:r>
          </a:p>
          <a:p>
            <a:r>
              <a:rPr lang="ru-RU" dirty="0"/>
              <a:t>• </a:t>
            </a:r>
            <a:r>
              <a:rPr lang="ru-RU" u="sng" dirty="0" err="1"/>
              <a:t>Компетентностная</a:t>
            </a:r>
            <a:r>
              <a:rPr lang="ru-RU" u="sng" dirty="0"/>
              <a:t> область оценки</a:t>
            </a:r>
            <a:r>
              <a:rPr lang="ru-RU" dirty="0"/>
              <a:t>: интегрировать и интерпретировать информацию</a:t>
            </a:r>
          </a:p>
          <a:p>
            <a:r>
              <a:rPr lang="ru-RU" dirty="0"/>
              <a:t>• </a:t>
            </a:r>
            <a:r>
              <a:rPr lang="ru-RU" u="sng" dirty="0"/>
              <a:t>Контекст</a:t>
            </a:r>
            <a:r>
              <a:rPr lang="ru-RU" dirty="0"/>
              <a:t>: общественный</a:t>
            </a:r>
          </a:p>
          <a:p>
            <a:r>
              <a:rPr lang="ru-RU" dirty="0"/>
              <a:t>• </a:t>
            </a:r>
            <a:r>
              <a:rPr lang="ru-RU" u="sng" dirty="0"/>
              <a:t>Уровень</a:t>
            </a:r>
            <a:r>
              <a:rPr lang="en-US" u="sng" dirty="0"/>
              <a:t> </a:t>
            </a:r>
            <a:r>
              <a:rPr lang="ru-RU" u="sng" dirty="0"/>
              <a:t>сложности:</a:t>
            </a:r>
            <a:r>
              <a:rPr lang="ru-RU" dirty="0"/>
              <a:t> низкий</a:t>
            </a:r>
          </a:p>
          <a:p>
            <a:r>
              <a:rPr lang="ru-RU" dirty="0"/>
              <a:t>• </a:t>
            </a:r>
            <a:r>
              <a:rPr lang="ru-RU" u="sng" dirty="0"/>
              <a:t>Формат ответа</a:t>
            </a:r>
            <a:r>
              <a:rPr lang="ru-RU" dirty="0"/>
              <a:t>: задание с развёрнутым ответом</a:t>
            </a:r>
          </a:p>
          <a:p>
            <a:r>
              <a:rPr lang="ru-RU" dirty="0"/>
              <a:t>• </a:t>
            </a:r>
            <a:r>
              <a:rPr lang="ru-RU" u="sng" dirty="0"/>
              <a:t>Объект оценки</a:t>
            </a:r>
            <a:r>
              <a:rPr lang="ru-RU" dirty="0"/>
              <a:t>: соотносить </a:t>
            </a:r>
            <a:r>
              <a:rPr lang="ru-RU" dirty="0" smtClean="0"/>
              <a:t>высказывание и изображение, </a:t>
            </a:r>
            <a:r>
              <a:rPr lang="ru-RU" dirty="0"/>
              <a:t>выявлять логическую связь между ними, прогнозировать содержание текста</a:t>
            </a:r>
          </a:p>
          <a:p>
            <a:r>
              <a:rPr lang="ru-RU" dirty="0"/>
              <a:t>• </a:t>
            </a:r>
            <a:r>
              <a:rPr lang="ru-RU" u="sng" dirty="0"/>
              <a:t>Максимальный балл</a:t>
            </a:r>
            <a:r>
              <a:rPr lang="ru-RU" dirty="0"/>
              <a:t>: </a:t>
            </a:r>
            <a:r>
              <a:rPr lang="ru-RU" dirty="0" smtClean="0"/>
              <a:t>2 балла</a:t>
            </a:r>
            <a:endParaRPr lang="ru-RU" dirty="0"/>
          </a:p>
          <a:p>
            <a:r>
              <a:rPr lang="ru-RU" dirty="0"/>
              <a:t>• </a:t>
            </a:r>
            <a:r>
              <a:rPr lang="ru-RU" u="sng" dirty="0"/>
              <a:t>Способ проверки</a:t>
            </a:r>
            <a:r>
              <a:rPr lang="ru-RU" dirty="0"/>
              <a:t>: экспертный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Предтекстовый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этап. 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1.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954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you think the text is about?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Admin\Downloads\вп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4376913" cy="448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ownloads\вп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2420888"/>
            <a:ext cx="4410971" cy="346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10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Admin\Downloads\Best-Reusable-Grocery-Bags-SPR-Tout-c84c230a052c4630a8c09fa6d343af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69132"/>
            <a:ext cx="4933302" cy="328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17987"/>
            <a:ext cx="9144000" cy="6740013"/>
          </a:xfrm>
        </p:spPr>
        <p:txBody>
          <a:bodyPr>
            <a:noAutofit/>
          </a:bodyPr>
          <a:lstStyle/>
          <a:p>
            <a:r>
              <a:rPr lang="en-US" sz="1800" dirty="0" smtClean="0"/>
              <a:t>While </a:t>
            </a:r>
            <a:r>
              <a:rPr lang="en-US" sz="1800" dirty="0"/>
              <a:t>shopping, we put our purchases into a bag: plastic or paper. Many people are sure that a paper bag is more eco-friendly than a plastic one. Is it true? Let’s compare them. </a:t>
            </a:r>
            <a:endParaRPr lang="en-US" sz="1800" dirty="0" smtClean="0"/>
          </a:p>
          <a:p>
            <a:r>
              <a:rPr lang="en-US" sz="1800" dirty="0" smtClean="0"/>
              <a:t>You </a:t>
            </a:r>
            <a:r>
              <a:rPr lang="en-US" sz="1800" dirty="0"/>
              <a:t>must be surprised to know that people wash, </a:t>
            </a:r>
            <a:r>
              <a:rPr lang="en-US" sz="1800" b="1" dirty="0"/>
              <a:t>bleach</a:t>
            </a:r>
            <a:r>
              <a:rPr lang="en-US" sz="1800" dirty="0"/>
              <a:t> </a:t>
            </a:r>
            <a:r>
              <a:rPr lang="en-US" sz="1800" dirty="0" smtClean="0"/>
              <a:t>and </a:t>
            </a:r>
            <a:r>
              <a:rPr lang="en-US" sz="1800" dirty="0" err="1"/>
              <a:t>colour</a:t>
            </a:r>
            <a:r>
              <a:rPr lang="en-US" sz="1800" dirty="0"/>
              <a:t> this paper pulp using chemicals that harm the environment. Plastic comes from </a:t>
            </a:r>
            <a:r>
              <a:rPr lang="en-US" sz="1800" b="1" dirty="0" smtClean="0"/>
              <a:t>oil</a:t>
            </a:r>
            <a:r>
              <a:rPr lang="en-US" sz="1800" dirty="0" smtClean="0"/>
              <a:t>. </a:t>
            </a:r>
            <a:r>
              <a:rPr lang="en-US" sz="1800" b="1" dirty="0"/>
              <a:t>Oil industry</a:t>
            </a:r>
            <a:r>
              <a:rPr lang="en-US" sz="1800" dirty="0"/>
              <a:t> </a:t>
            </a:r>
            <a:r>
              <a:rPr lang="en-US" sz="1800" dirty="0" smtClean="0"/>
              <a:t>causes </a:t>
            </a:r>
            <a:r>
              <a:rPr lang="en-US" sz="1800" dirty="0"/>
              <a:t>pollution and uses a lot of energy which is not good for the environment. Secondly, let’s compare how and where they </a:t>
            </a:r>
            <a:r>
              <a:rPr lang="en-US" sz="1800" b="1" dirty="0"/>
              <a:t>end their </a:t>
            </a:r>
            <a:r>
              <a:rPr lang="en-US" sz="1800" b="1" dirty="0" smtClean="0"/>
              <a:t>lives</a:t>
            </a:r>
            <a:r>
              <a:rPr lang="en-US" sz="1800" dirty="0" smtClean="0"/>
              <a:t>. </a:t>
            </a:r>
            <a:r>
              <a:rPr lang="en-US" sz="1800" dirty="0"/>
              <a:t>A paper bag ends up in a landfill site where it will take years to </a:t>
            </a:r>
            <a:r>
              <a:rPr lang="en-US" sz="1800" b="1" dirty="0"/>
              <a:t>break </a:t>
            </a:r>
            <a:r>
              <a:rPr lang="en-US" sz="1800" b="1" dirty="0" smtClean="0"/>
              <a:t>down</a:t>
            </a:r>
            <a:r>
              <a:rPr lang="en-US" sz="1800" dirty="0" smtClean="0"/>
              <a:t>. </a:t>
            </a:r>
            <a:r>
              <a:rPr lang="en-US" sz="1800" dirty="0"/>
              <a:t>You can take it to a </a:t>
            </a:r>
            <a:r>
              <a:rPr lang="en-US" sz="1800" b="1" dirty="0"/>
              <a:t>recycling </a:t>
            </a:r>
            <a:r>
              <a:rPr lang="en-US" sz="1800" b="1" dirty="0" err="1"/>
              <a:t>centre</a:t>
            </a:r>
            <a:r>
              <a:rPr lang="en-US" sz="1800" b="1" dirty="0"/>
              <a:t> </a:t>
            </a:r>
            <a:r>
              <a:rPr lang="en-US" sz="1800" dirty="0" smtClean="0"/>
              <a:t>that </a:t>
            </a:r>
            <a:r>
              <a:rPr lang="en-US" sz="1800" dirty="0"/>
              <a:t>means more chemicals and energy are used to recycle it.</a:t>
            </a:r>
            <a:endParaRPr lang="ru-RU" sz="1800" dirty="0"/>
          </a:p>
          <a:p>
            <a:r>
              <a:rPr lang="en-US" sz="1800" dirty="0"/>
              <a:t>Like paper, plastic bags often end up in landfill sites where it will take them more than 1000 years to </a:t>
            </a:r>
            <a:r>
              <a:rPr lang="en-US" sz="1800" b="1" dirty="0" smtClean="0"/>
              <a:t>decompose</a:t>
            </a:r>
            <a:r>
              <a:rPr lang="en-US" sz="1800" dirty="0" smtClean="0"/>
              <a:t>. </a:t>
            </a:r>
            <a:r>
              <a:rPr lang="en-US" sz="1800" dirty="0"/>
              <a:t>What’s more, plastic bags cause thousands of sea turtles and other </a:t>
            </a:r>
            <a:r>
              <a:rPr lang="en-US" sz="1800" b="1" dirty="0" smtClean="0"/>
              <a:t>marine</a:t>
            </a:r>
            <a:r>
              <a:rPr lang="en-US" sz="1800" dirty="0" smtClean="0"/>
              <a:t> </a:t>
            </a:r>
            <a:r>
              <a:rPr lang="en-US" sz="1800" dirty="0"/>
              <a:t>animals to die annually. They </a:t>
            </a:r>
            <a:r>
              <a:rPr lang="en-US" sz="1800" b="1" dirty="0"/>
              <a:t>mistake</a:t>
            </a:r>
            <a:r>
              <a:rPr lang="en-US" sz="1800" dirty="0"/>
              <a:t> </a:t>
            </a:r>
            <a:r>
              <a:rPr lang="en-US" sz="1800" dirty="0" smtClean="0"/>
              <a:t>them </a:t>
            </a:r>
            <a:r>
              <a:rPr lang="en-US" sz="1800" dirty="0"/>
              <a:t>for food.</a:t>
            </a:r>
            <a:endParaRPr lang="ru-RU" sz="1800" dirty="0"/>
          </a:p>
          <a:p>
            <a:r>
              <a:rPr lang="en-US" sz="1800" dirty="0" smtClean="0"/>
              <a:t>But </a:t>
            </a:r>
            <a:r>
              <a:rPr lang="en-US" sz="1800" dirty="0"/>
              <a:t>what is the best way to carry your shopping? What’s the winner of this discussion? A </a:t>
            </a:r>
            <a:r>
              <a:rPr lang="en-US" sz="1800" b="1" dirty="0"/>
              <a:t>re</a:t>
            </a:r>
            <a:r>
              <a:rPr lang="en-US" sz="1800" dirty="0"/>
              <a:t>usable fabric bag</a:t>
            </a:r>
            <a:r>
              <a:rPr lang="en-US" sz="1800" dirty="0" smtClean="0"/>
              <a:t>!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5161310"/>
            <a:ext cx="2242592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92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1988840"/>
            <a:ext cx="7704855" cy="44644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ХАРАКТЕРИСТИКИ ЗАДАНИЯ:</a:t>
            </a:r>
          </a:p>
          <a:p>
            <a:r>
              <a:rPr lang="ru-RU" dirty="0"/>
              <a:t>• </a:t>
            </a:r>
            <a:r>
              <a:rPr lang="ru-RU" u="sng" dirty="0"/>
              <a:t>Содержательная область оценки:</a:t>
            </a:r>
            <a:r>
              <a:rPr lang="ru-RU" dirty="0"/>
              <a:t> глобальные проблемы</a:t>
            </a:r>
          </a:p>
          <a:p>
            <a:r>
              <a:rPr lang="ru-RU" dirty="0"/>
              <a:t>• </a:t>
            </a:r>
            <a:r>
              <a:rPr lang="ru-RU" u="sng" dirty="0" err="1"/>
              <a:t>Компетентностная</a:t>
            </a:r>
            <a:r>
              <a:rPr lang="ru-RU" u="sng" dirty="0"/>
              <a:t> область оценки: </a:t>
            </a:r>
            <a:r>
              <a:rPr lang="ru-RU" dirty="0"/>
              <a:t>оценивать информацию</a:t>
            </a:r>
          </a:p>
          <a:p>
            <a:r>
              <a:rPr lang="ru-RU" dirty="0"/>
              <a:t>• </a:t>
            </a:r>
            <a:r>
              <a:rPr lang="ru-RU" u="sng" dirty="0"/>
              <a:t>Контекст</a:t>
            </a:r>
            <a:r>
              <a:rPr lang="ru-RU" dirty="0"/>
              <a:t>: общественный</a:t>
            </a:r>
          </a:p>
          <a:p>
            <a:r>
              <a:rPr lang="ru-RU" dirty="0"/>
              <a:t>• </a:t>
            </a:r>
            <a:r>
              <a:rPr lang="ru-RU" u="sng" dirty="0"/>
              <a:t>Уровень</a:t>
            </a:r>
            <a:r>
              <a:rPr lang="en-US" u="sng" dirty="0"/>
              <a:t> </a:t>
            </a:r>
            <a:r>
              <a:rPr lang="ru-RU" u="sng" dirty="0"/>
              <a:t>сложности</a:t>
            </a:r>
            <a:r>
              <a:rPr lang="ru-RU" dirty="0"/>
              <a:t>: низкий</a:t>
            </a:r>
          </a:p>
          <a:p>
            <a:r>
              <a:rPr lang="ru-RU" dirty="0"/>
              <a:t>• </a:t>
            </a:r>
            <a:r>
              <a:rPr lang="ru-RU" u="sng" dirty="0"/>
              <a:t>Формат ответа</a:t>
            </a:r>
            <a:r>
              <a:rPr lang="ru-RU" dirty="0"/>
              <a:t>: задание на установление соответствия </a:t>
            </a:r>
            <a:r>
              <a:rPr lang="ru-RU" dirty="0" smtClean="0"/>
              <a:t>(три группы </a:t>
            </a:r>
            <a:r>
              <a:rPr lang="ru-RU" dirty="0"/>
              <a:t>ответов) </a:t>
            </a:r>
          </a:p>
          <a:p>
            <a:r>
              <a:rPr lang="ru-RU" dirty="0"/>
              <a:t>• </a:t>
            </a:r>
            <a:r>
              <a:rPr lang="ru-RU" u="sng" dirty="0"/>
              <a:t>Объект оценки</a:t>
            </a:r>
            <a:r>
              <a:rPr lang="ru-RU" dirty="0"/>
              <a:t>: соотносить конкретные факты с обобщенной информацией текста </a:t>
            </a:r>
          </a:p>
          <a:p>
            <a:r>
              <a:rPr lang="ru-RU" dirty="0"/>
              <a:t>• </a:t>
            </a:r>
            <a:r>
              <a:rPr lang="ru-RU" u="sng" dirty="0"/>
              <a:t>Максимальный балл</a:t>
            </a:r>
            <a:r>
              <a:rPr lang="ru-RU" dirty="0"/>
              <a:t>: </a:t>
            </a:r>
            <a:r>
              <a:rPr lang="en-US" dirty="0" smtClean="0"/>
              <a:t>5</a:t>
            </a:r>
            <a:r>
              <a:rPr lang="ru-RU" dirty="0" smtClean="0"/>
              <a:t> баллов</a:t>
            </a:r>
            <a:endParaRPr lang="ru-RU" dirty="0"/>
          </a:p>
          <a:p>
            <a:r>
              <a:rPr lang="ru-RU" dirty="0"/>
              <a:t>• </a:t>
            </a:r>
            <a:r>
              <a:rPr lang="ru-RU" u="sng" dirty="0"/>
              <a:t>Способ проверки</a:t>
            </a:r>
            <a:r>
              <a:rPr lang="ru-RU" dirty="0"/>
              <a:t>: программный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Текстовый этап.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2.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475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 of bags do the statements refer to?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299294"/>
              </p:ext>
            </p:extLst>
          </p:nvPr>
        </p:nvGraphicFramePr>
        <p:xfrm>
          <a:off x="539551" y="2348884"/>
          <a:ext cx="8136904" cy="3960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2023"/>
                <a:gridCol w="1627381"/>
                <a:gridCol w="1790119"/>
                <a:gridCol w="1627381"/>
              </a:tblGrid>
              <a:tr h="4112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Paper</a:t>
                      </a:r>
                      <a:endParaRPr lang="ru-RU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Plastic</a:t>
                      </a:r>
                      <a:endParaRPr lang="ru-RU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Fabric</a:t>
                      </a:r>
                      <a:endParaRPr lang="ru-RU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709836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ru-RU" dirty="0" smtClean="0"/>
                        <a:t>.</a:t>
                      </a:r>
                      <a:r>
                        <a:rPr lang="ru-RU" baseline="0" dirty="0" smtClean="0"/>
                        <a:t> </a:t>
                      </a:r>
                      <a:r>
                        <a:rPr lang="en-US" dirty="0" smtClean="0"/>
                        <a:t>It can cause animals to die.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09836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ru-RU" dirty="0" smtClean="0"/>
                        <a:t>.</a:t>
                      </a:r>
                      <a:r>
                        <a:rPr lang="en-US" dirty="0" smtClean="0"/>
                        <a:t> A lot of energy is used to make it.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9836">
                <a:tc>
                  <a:txBody>
                    <a:bodyPr/>
                    <a:lstStyle/>
                    <a:p>
                      <a:r>
                        <a:rPr lang="en-US" dirty="0" smtClean="0"/>
                        <a:t>3. It’s made from renewable resources.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9836">
                <a:tc>
                  <a:txBody>
                    <a:bodyPr/>
                    <a:lstStyle/>
                    <a:p>
                      <a:r>
                        <a:rPr lang="en-US" dirty="0" smtClean="0"/>
                        <a:t>4. It takes several hundred years to decompose.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09836">
                <a:tc>
                  <a:txBody>
                    <a:bodyPr/>
                    <a:lstStyle/>
                    <a:p>
                      <a:r>
                        <a:rPr lang="en-US" dirty="0" smtClean="0"/>
                        <a:t>5. It’s the most eco-friendly type of bag.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756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060848"/>
            <a:ext cx="8064896" cy="44644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ХАРАКТЕРИСТИКИ ЗАДАНИЯ:</a:t>
            </a:r>
          </a:p>
          <a:p>
            <a:r>
              <a:rPr lang="ru-RU" dirty="0"/>
              <a:t>• </a:t>
            </a:r>
            <a:r>
              <a:rPr lang="ru-RU" u="sng" dirty="0"/>
              <a:t>Содержательная область оценки:</a:t>
            </a:r>
            <a:r>
              <a:rPr lang="ru-RU" dirty="0"/>
              <a:t> глобальные проблемы</a:t>
            </a:r>
          </a:p>
          <a:p>
            <a:r>
              <a:rPr lang="ru-RU" dirty="0"/>
              <a:t>• </a:t>
            </a:r>
            <a:r>
              <a:rPr lang="ru-RU" u="sng" dirty="0" err="1"/>
              <a:t>Компетентностная</a:t>
            </a:r>
            <a:r>
              <a:rPr lang="ru-RU" u="sng" dirty="0"/>
              <a:t> область оценки</a:t>
            </a:r>
            <a:r>
              <a:rPr lang="ru-RU" u="sng" dirty="0" smtClean="0"/>
              <a:t>:</a:t>
            </a:r>
            <a:r>
              <a:rPr lang="en-US" u="sng" dirty="0" smtClean="0"/>
              <a:t> </a:t>
            </a:r>
            <a:r>
              <a:rPr lang="ru-RU" dirty="0"/>
              <a:t>выявлять и анализировать различные мнения, подходы, </a:t>
            </a:r>
            <a:r>
              <a:rPr lang="ru-RU" dirty="0" smtClean="0"/>
              <a:t>перспективы</a:t>
            </a:r>
            <a:endParaRPr lang="en-US" dirty="0" smtClean="0"/>
          </a:p>
          <a:p>
            <a:r>
              <a:rPr lang="ru-RU" dirty="0" smtClean="0"/>
              <a:t>• </a:t>
            </a:r>
            <a:r>
              <a:rPr lang="ru-RU" u="sng" dirty="0"/>
              <a:t>Контекст</a:t>
            </a:r>
            <a:r>
              <a:rPr lang="ru-RU" dirty="0"/>
              <a:t>: личный</a:t>
            </a:r>
          </a:p>
          <a:p>
            <a:r>
              <a:rPr lang="ru-RU" dirty="0"/>
              <a:t>• </a:t>
            </a:r>
            <a:r>
              <a:rPr lang="ru-RU" u="sng" dirty="0"/>
              <a:t>Уровень</a:t>
            </a:r>
            <a:r>
              <a:rPr lang="en-US" u="sng" dirty="0"/>
              <a:t> </a:t>
            </a:r>
            <a:r>
              <a:rPr lang="ru-RU" u="sng" dirty="0"/>
              <a:t>сложности</a:t>
            </a:r>
            <a:r>
              <a:rPr lang="ru-RU" dirty="0"/>
              <a:t>: средний</a:t>
            </a:r>
          </a:p>
          <a:p>
            <a:r>
              <a:rPr lang="ru-RU" dirty="0"/>
              <a:t>• </a:t>
            </a:r>
            <a:r>
              <a:rPr lang="ru-RU" u="sng" dirty="0"/>
              <a:t>Формат ответа</a:t>
            </a:r>
            <a:r>
              <a:rPr lang="ru-RU" dirty="0"/>
              <a:t>: задание с комплексным множественным выбором ответа</a:t>
            </a:r>
            <a:endParaRPr lang="en-US" dirty="0" smtClean="0"/>
          </a:p>
          <a:p>
            <a:r>
              <a:rPr lang="ru-RU" dirty="0" smtClean="0"/>
              <a:t>• </a:t>
            </a:r>
            <a:r>
              <a:rPr lang="ru-RU" u="sng" dirty="0"/>
              <a:t>Объект оценки</a:t>
            </a:r>
            <a:r>
              <a:rPr lang="ru-RU" dirty="0"/>
              <a:t>: оценивать соответствие информации предложенному </a:t>
            </a:r>
            <a:r>
              <a:rPr lang="ru-RU" dirty="0" smtClean="0"/>
              <a:t>мнению</a:t>
            </a:r>
          </a:p>
          <a:p>
            <a:r>
              <a:rPr lang="ru-RU" dirty="0" smtClean="0"/>
              <a:t>• </a:t>
            </a:r>
            <a:r>
              <a:rPr lang="ru-RU" u="sng" dirty="0"/>
              <a:t>Максимальный балл</a:t>
            </a:r>
            <a:r>
              <a:rPr lang="ru-RU" dirty="0"/>
              <a:t>: </a:t>
            </a:r>
            <a:r>
              <a:rPr lang="en-US" dirty="0"/>
              <a:t>3</a:t>
            </a:r>
            <a:r>
              <a:rPr lang="ru-RU" dirty="0"/>
              <a:t> балла</a:t>
            </a:r>
          </a:p>
          <a:p>
            <a:r>
              <a:rPr lang="ru-RU" dirty="0"/>
              <a:t>• </a:t>
            </a:r>
            <a:r>
              <a:rPr lang="ru-RU" u="sng" dirty="0"/>
              <a:t>Способ проверки</a:t>
            </a:r>
            <a:r>
              <a:rPr lang="ru-RU" dirty="0"/>
              <a:t>: программный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Текстовый этап.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3.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971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-1260648" y="2936701"/>
            <a:ext cx="7524824" cy="3921299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Mary prepared the report about pros of a reusable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fabric bag. Can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Mary use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statements below to prove her point of view?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878608"/>
              </p:ext>
            </p:extLst>
          </p:nvPr>
        </p:nvGraphicFramePr>
        <p:xfrm>
          <a:off x="539552" y="2564904"/>
          <a:ext cx="8208912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0"/>
                <a:gridCol w="1656184"/>
                <a:gridCol w="1512168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yes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1.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Manufacturing of paper bags harms the environment.</a:t>
                      </a:r>
                      <a:r>
                        <a:rPr lang="ru-RU" sz="2000" dirty="0" smtClean="0"/>
                        <a:t>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2. Production of plastic and fabric bags takes minimal energy resources.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3.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A paper bag breaks down for a year and it is easy to recycle.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4.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People throw away tons of paper and plastic bags every day.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5.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Marine animals often mistake plastic bags for food.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888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988840"/>
            <a:ext cx="7776863" cy="4356484"/>
          </a:xfrm>
        </p:spPr>
        <p:txBody>
          <a:bodyPr>
            <a:normAutofit fontScale="925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направления</a:t>
            </a:r>
            <a:r>
              <a:rPr lang="ru-RU" sz="2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формирования и оценки «глобальных компетенций»: </a:t>
            </a:r>
            <a:endParaRPr lang="ru-RU" sz="2200" dirty="0" smtClean="0"/>
          </a:p>
          <a:p>
            <a:r>
              <a:rPr lang="ru-RU" sz="2200" dirty="0" smtClean="0"/>
              <a:t>1</a:t>
            </a:r>
            <a:r>
              <a:rPr lang="ru-RU" sz="2200" dirty="0"/>
              <a:t>. Изучение вопросов местного, глобального и межкультурного значения; </a:t>
            </a:r>
          </a:p>
          <a:p>
            <a:r>
              <a:rPr lang="ru-RU" sz="2200" dirty="0"/>
              <a:t>2. Понимание и оценка точки зрения и мировоззрения других; </a:t>
            </a:r>
          </a:p>
          <a:p>
            <a:r>
              <a:rPr lang="ru-RU" sz="2200" dirty="0"/>
              <a:t>3. Участие в открытом, адекватном и эффективном межкультурном взаимодействии; </a:t>
            </a:r>
          </a:p>
          <a:p>
            <a:r>
              <a:rPr lang="ru-RU" sz="2200" dirty="0"/>
              <a:t>4. Содействие коллективному благополучию и устойчивому развитию</a:t>
            </a:r>
            <a:r>
              <a:rPr lang="ru-RU" sz="2200" dirty="0" smtClean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8328"/>
            <a:ext cx="8219256" cy="1218464"/>
          </a:xfrm>
        </p:spPr>
        <p:txBody>
          <a:bodyPr>
            <a:noAutofit/>
          </a:bodyPr>
          <a:lstStyle/>
          <a:p>
            <a:endParaRPr lang="ru-RU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Users\Admin\Downloads\Funkc_gramotnost2022_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2656"/>
            <a:ext cx="5184576" cy="282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03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7" y="2276872"/>
            <a:ext cx="7704856" cy="432047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/>
              <a:t>ХАРАКТЕРИСТИКИ ЗАДАНИЯ:</a:t>
            </a:r>
          </a:p>
          <a:p>
            <a:r>
              <a:rPr lang="ru-RU" dirty="0"/>
              <a:t>• </a:t>
            </a:r>
            <a:r>
              <a:rPr lang="ru-RU" u="sng" dirty="0"/>
              <a:t>Содержательная область оценки:</a:t>
            </a:r>
            <a:r>
              <a:rPr lang="ru-RU" dirty="0"/>
              <a:t> глобальные проблемы</a:t>
            </a:r>
          </a:p>
          <a:p>
            <a:r>
              <a:rPr lang="ru-RU" dirty="0"/>
              <a:t>• </a:t>
            </a:r>
            <a:r>
              <a:rPr lang="ru-RU" u="sng" dirty="0" err="1"/>
              <a:t>Компетентностная</a:t>
            </a:r>
            <a:r>
              <a:rPr lang="ru-RU" u="sng" dirty="0"/>
              <a:t> область оценки: </a:t>
            </a:r>
            <a:r>
              <a:rPr lang="ru-RU" dirty="0"/>
              <a:t>формулировать аргументы</a:t>
            </a:r>
          </a:p>
          <a:p>
            <a:r>
              <a:rPr lang="ru-RU" dirty="0"/>
              <a:t>• </a:t>
            </a:r>
            <a:r>
              <a:rPr lang="ru-RU" u="sng" dirty="0"/>
              <a:t>Контекст</a:t>
            </a:r>
            <a:r>
              <a:rPr lang="ru-RU" dirty="0"/>
              <a:t>: личный</a:t>
            </a:r>
          </a:p>
          <a:p>
            <a:r>
              <a:rPr lang="ru-RU" dirty="0"/>
              <a:t>• </a:t>
            </a:r>
            <a:r>
              <a:rPr lang="ru-RU" u="sng" dirty="0"/>
              <a:t>Уровень</a:t>
            </a:r>
            <a:r>
              <a:rPr lang="en-US" u="sng" dirty="0"/>
              <a:t> </a:t>
            </a:r>
            <a:r>
              <a:rPr lang="ru-RU" u="sng" dirty="0"/>
              <a:t>сложности</a:t>
            </a:r>
            <a:r>
              <a:rPr lang="ru-RU" dirty="0"/>
              <a:t>: </a:t>
            </a:r>
            <a:r>
              <a:rPr lang="ru-RU" dirty="0" smtClean="0"/>
              <a:t>высокий</a:t>
            </a:r>
            <a:endParaRPr lang="ru-RU" dirty="0"/>
          </a:p>
          <a:p>
            <a:r>
              <a:rPr lang="ru-RU" dirty="0"/>
              <a:t>• </a:t>
            </a:r>
            <a:r>
              <a:rPr lang="ru-RU" u="sng" dirty="0"/>
              <a:t>Формат ответа</a:t>
            </a:r>
            <a:r>
              <a:rPr lang="ru-RU" dirty="0"/>
              <a:t>: задание с развернутым ответом</a:t>
            </a:r>
          </a:p>
          <a:p>
            <a:r>
              <a:rPr lang="ru-RU" dirty="0" smtClean="0"/>
              <a:t>• </a:t>
            </a:r>
            <a:r>
              <a:rPr lang="ru-RU" u="sng" dirty="0"/>
              <a:t>Объект оценки</a:t>
            </a:r>
            <a:r>
              <a:rPr lang="ru-RU" dirty="0"/>
              <a:t>: аргументировать выбор определенной точки зрения</a:t>
            </a:r>
          </a:p>
          <a:p>
            <a:r>
              <a:rPr lang="ru-RU" dirty="0" smtClean="0"/>
              <a:t>• </a:t>
            </a:r>
            <a:r>
              <a:rPr lang="ru-RU" u="sng" dirty="0"/>
              <a:t>Максимальный балл</a:t>
            </a:r>
            <a:r>
              <a:rPr lang="ru-RU" dirty="0"/>
              <a:t>: </a:t>
            </a:r>
            <a:r>
              <a:rPr lang="en-US" dirty="0"/>
              <a:t>2</a:t>
            </a:r>
            <a:r>
              <a:rPr lang="ru-RU" dirty="0"/>
              <a:t> балла</a:t>
            </a:r>
          </a:p>
          <a:p>
            <a:r>
              <a:rPr lang="ru-RU" dirty="0"/>
              <a:t>• </a:t>
            </a:r>
            <a:r>
              <a:rPr lang="ru-RU" u="sng" dirty="0"/>
              <a:t>Способ проверки</a:t>
            </a:r>
            <a:r>
              <a:rPr lang="ru-RU" dirty="0"/>
              <a:t>: экспертный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Послетекстовый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этап. 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4.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877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2550972"/>
              </p:ext>
            </p:extLst>
          </p:nvPr>
        </p:nvGraphicFramePr>
        <p:xfrm>
          <a:off x="899592" y="1988840"/>
          <a:ext cx="740886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88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Write</a:t>
                      </a:r>
                      <a:r>
                        <a:rPr lang="en-US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down a</a:t>
                      </a: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rgument  1</a:t>
                      </a:r>
                      <a:r>
                        <a:rPr lang="en-US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63272" cy="1938544"/>
          </a:xfrm>
        </p:spPr>
        <p:txBody>
          <a:bodyPr>
            <a:noAutofit/>
          </a:bodyPr>
          <a:lstStyle/>
          <a:p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One of your classmates thinks that it is more comfortable to use a plastic bag. Try to persuade him or her to use a reusable fabric bag. What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arguments will you offer to support your point of view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908178"/>
              </p:ext>
            </p:extLst>
          </p:nvPr>
        </p:nvGraphicFramePr>
        <p:xfrm>
          <a:off x="899592" y="3054484"/>
          <a:ext cx="7344816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481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Write</a:t>
                      </a:r>
                      <a:r>
                        <a:rPr lang="en-US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down a</a:t>
                      </a: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rgument  2</a:t>
                      </a:r>
                      <a:r>
                        <a:rPr lang="en-US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</a:t>
                      </a:r>
                      <a:endParaRPr lang="ru-RU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218" name="Picture 2" descr="C:\Users\Admin\Downloads\бэгс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882524"/>
            <a:ext cx="4053260" cy="297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02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2132856"/>
            <a:ext cx="8136904" cy="43924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/>
              <a:t>ХАРАКТЕРИСТИКИ ЗАДАНИЯ:</a:t>
            </a:r>
          </a:p>
          <a:p>
            <a:r>
              <a:rPr lang="ru-RU" dirty="0"/>
              <a:t>• </a:t>
            </a:r>
            <a:r>
              <a:rPr lang="ru-RU" u="sng" dirty="0"/>
              <a:t>Содержательная область оценки:</a:t>
            </a:r>
            <a:r>
              <a:rPr lang="ru-RU" dirty="0"/>
              <a:t> глобальные проблемы</a:t>
            </a:r>
          </a:p>
          <a:p>
            <a:r>
              <a:rPr lang="ru-RU" dirty="0"/>
              <a:t>• </a:t>
            </a:r>
            <a:r>
              <a:rPr lang="ru-RU" u="sng" dirty="0" err="1"/>
              <a:t>Компетентностная</a:t>
            </a:r>
            <a:r>
              <a:rPr lang="ru-RU" u="sng" dirty="0"/>
              <a:t> область оценки: </a:t>
            </a:r>
            <a:r>
              <a:rPr lang="ru-RU" dirty="0"/>
              <a:t>оценивать действия и их последствия</a:t>
            </a:r>
            <a:endParaRPr lang="en-US" dirty="0" smtClean="0"/>
          </a:p>
          <a:p>
            <a:r>
              <a:rPr lang="ru-RU" dirty="0" smtClean="0"/>
              <a:t>• </a:t>
            </a:r>
            <a:r>
              <a:rPr lang="ru-RU" u="sng" dirty="0"/>
              <a:t>Контекст</a:t>
            </a:r>
            <a:r>
              <a:rPr lang="ru-RU" dirty="0"/>
              <a:t>: </a:t>
            </a:r>
            <a:r>
              <a:rPr lang="ru-RU" dirty="0" smtClean="0"/>
              <a:t>общественный</a:t>
            </a:r>
            <a:endParaRPr lang="ru-RU" dirty="0"/>
          </a:p>
          <a:p>
            <a:r>
              <a:rPr lang="ru-RU" dirty="0"/>
              <a:t>• </a:t>
            </a:r>
            <a:r>
              <a:rPr lang="ru-RU" u="sng" dirty="0"/>
              <a:t>Уровень</a:t>
            </a:r>
            <a:r>
              <a:rPr lang="en-US" u="sng" dirty="0"/>
              <a:t> </a:t>
            </a:r>
            <a:r>
              <a:rPr lang="ru-RU" u="sng" dirty="0"/>
              <a:t>сложности</a:t>
            </a:r>
            <a:r>
              <a:rPr lang="ru-RU" dirty="0"/>
              <a:t>: высокий</a:t>
            </a:r>
          </a:p>
          <a:p>
            <a:r>
              <a:rPr lang="ru-RU" dirty="0"/>
              <a:t>• </a:t>
            </a:r>
            <a:r>
              <a:rPr lang="ru-RU" u="sng" dirty="0"/>
              <a:t>Формат ответа</a:t>
            </a:r>
            <a:r>
              <a:rPr lang="ru-RU" dirty="0"/>
              <a:t>: задание с развернутым ответом</a:t>
            </a:r>
          </a:p>
          <a:p>
            <a:r>
              <a:rPr lang="ru-RU" dirty="0"/>
              <a:t>• </a:t>
            </a:r>
            <a:r>
              <a:rPr lang="ru-RU" u="sng" dirty="0"/>
              <a:t>Объект оценки</a:t>
            </a:r>
            <a:r>
              <a:rPr lang="ru-RU" dirty="0"/>
              <a:t>: оценивать действия для предотвращения последствий</a:t>
            </a:r>
          </a:p>
          <a:p>
            <a:r>
              <a:rPr lang="ru-RU" dirty="0" smtClean="0"/>
              <a:t>• </a:t>
            </a:r>
            <a:r>
              <a:rPr lang="ru-RU" u="sng" dirty="0"/>
              <a:t>Максимальный балл</a:t>
            </a:r>
            <a:r>
              <a:rPr lang="ru-RU" dirty="0"/>
              <a:t>: 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/>
              <a:t>балла</a:t>
            </a:r>
          </a:p>
          <a:p>
            <a:r>
              <a:rPr lang="ru-RU" dirty="0"/>
              <a:t>• </a:t>
            </a:r>
            <a:r>
              <a:rPr lang="ru-RU" u="sng" dirty="0"/>
              <a:t>Способ проверки</a:t>
            </a:r>
            <a:r>
              <a:rPr lang="ru-RU" dirty="0"/>
              <a:t>: экспертный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Послетекстовый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этап. 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58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8648474"/>
              </p:ext>
            </p:extLst>
          </p:nvPr>
        </p:nvGraphicFramePr>
        <p:xfrm>
          <a:off x="871538" y="2674938"/>
          <a:ext cx="740886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886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Write down 1 action that the state or</a:t>
                      </a:r>
                      <a:r>
                        <a:rPr lang="en-US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factory can do: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People all over the world try to solve ecological problems. Governments and factories take some actions, as well as ordinary people.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967382"/>
              </p:ext>
            </p:extLst>
          </p:nvPr>
        </p:nvGraphicFramePr>
        <p:xfrm>
          <a:off x="899592" y="4005064"/>
          <a:ext cx="7344816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4816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Write down 1 action that ordinary people </a:t>
                      </a:r>
                      <a:r>
                        <a:rPr lang="en-US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 do:</a:t>
                      </a:r>
                      <a:endParaRPr lang="ru-RU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74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124744"/>
            <a:ext cx="8640959" cy="5976664"/>
          </a:xfrm>
        </p:spPr>
        <p:txBody>
          <a:bodyPr>
            <a:normAutofit fontScale="85000" lnSpcReduction="20000"/>
          </a:bodyPr>
          <a:lstStyle/>
          <a:p>
            <a:r>
              <a:rPr lang="ru-RU" sz="1800" dirty="0" smtClean="0"/>
              <a:t>1</a:t>
            </a:r>
            <a:r>
              <a:rPr lang="ru-RU" sz="1800" dirty="0"/>
              <a:t>)  </a:t>
            </a:r>
            <a:r>
              <a:rPr lang="ru-RU" sz="1800" dirty="0" smtClean="0"/>
              <a:t>Коваль</a:t>
            </a:r>
            <a:r>
              <a:rPr lang="ru-RU" sz="1800" dirty="0"/>
              <a:t>, Т.В. Глобальные компетенции [Электронный ресурс] / Т.В. Коваль, С.Е. </a:t>
            </a:r>
            <a:r>
              <a:rPr lang="ru-RU" sz="1800" dirty="0" err="1"/>
              <a:t>Дюкова</a:t>
            </a:r>
            <a:r>
              <a:rPr lang="ru-RU" sz="1800" dirty="0"/>
              <a:t> // Методические рекомендации по формированию функциональной грамотности обучающихся 5-9 классов с использованием открытого банка заданий на цифровой платформе </a:t>
            </a:r>
            <a:r>
              <a:rPr lang="ru-RU" sz="1800" dirty="0" smtClean="0"/>
              <a:t>/ </a:t>
            </a:r>
            <a:r>
              <a:rPr lang="ru-RU" sz="1800" dirty="0"/>
              <a:t>под ред. Г. С. Ковалевой. М: ФГБНУ «Институт стратегии развития образования РАО», </a:t>
            </a:r>
            <a:r>
              <a:rPr lang="ru-RU" sz="1800" dirty="0" smtClean="0"/>
              <a:t>2021.  124 с. URL: </a:t>
            </a:r>
            <a:r>
              <a:rPr lang="en-US" sz="1800" dirty="0">
                <a:hlinkClick r:id="rId2"/>
              </a:rPr>
              <a:t>http://skiv.instrao.ru/bank-zadaniy/globalnye-kompetentsii/%D0%93%D0%9A_%</a:t>
            </a:r>
            <a:r>
              <a:rPr lang="en-US" sz="1800" dirty="0" smtClean="0">
                <a:hlinkClick r:id="rId2"/>
              </a:rPr>
              <a:t>D0%9C%D0%B5%D1%82%D0%BE%D0%B4%D0%B8%D1%87%D0%B5%D1%81%D0%BA%D0%B8%D0%B5%20%D1%80%D0%B5%D0%BA%D0%BE%D0%BC%D0%B5%D0%BD%D0%B4%D0%B0%D1%86%D0%B8%D0%B8_2021.pdf</a:t>
            </a:r>
            <a:r>
              <a:rPr lang="ru-RU" sz="1800" dirty="0" smtClean="0"/>
              <a:t> </a:t>
            </a:r>
          </a:p>
          <a:p>
            <a:r>
              <a:rPr lang="ru-RU" sz="1800" dirty="0" smtClean="0"/>
              <a:t>2)  </a:t>
            </a:r>
            <a:r>
              <a:rPr lang="ru-RU" sz="1800" dirty="0"/>
              <a:t>Коваль, Т.В. Глобальные компетенции [Электронный ресурс] / Т.В. Коваль, С.Е. </a:t>
            </a:r>
            <a:r>
              <a:rPr lang="ru-RU" sz="1800" dirty="0" err="1"/>
              <a:t>Дюкова</a:t>
            </a:r>
            <a:r>
              <a:rPr lang="ru-RU" sz="1800" dirty="0"/>
              <a:t> // Методические рекомендации по формированию функциональной грамотности обучающихся 5-9 классов с использованием открытого банка заданий на цифровой платформе по шести направлениям функциональной грамотности в учебном процессе и для проведения </a:t>
            </a:r>
            <a:r>
              <a:rPr lang="ru-RU" sz="1800" dirty="0" err="1"/>
              <a:t>внутришкольного</a:t>
            </a:r>
            <a:r>
              <a:rPr lang="ru-RU" sz="1800" dirty="0"/>
              <a:t> мониторинга формирования функциональной грамотности обучающихся / под ред. Г. С. Ковалевой. М: ФГБНУ «Институт стратегии развития образования РАО», 2022. </a:t>
            </a:r>
            <a:r>
              <a:rPr lang="ru-RU" sz="1800" dirty="0" smtClean="0"/>
              <a:t>55 </a:t>
            </a:r>
            <a:r>
              <a:rPr lang="ru-RU" sz="1800" dirty="0"/>
              <a:t>с. URL</a:t>
            </a:r>
            <a:r>
              <a:rPr lang="ru-RU" sz="1800" dirty="0" smtClean="0"/>
              <a:t>:  </a:t>
            </a:r>
            <a:r>
              <a:rPr lang="en-US" sz="1800" dirty="0"/>
              <a:t>http://skiv.instrao.ru/bank-zadaniy/globalnye-kompetentsii/%D0%93%D0%9A%20%D0%9C%D0%B5%D1%82%D0%BE%D0%B4%D0%B8%D1%87%D0%B5%D1%81%D0%BA%D0%B8%D0%B5%20%D1%80%D0%B5%D0%BA%D0%BE%D0%BC%D0%B5%D0%BD%D0%B4%D0%B0%D1%86%D0%B8%D0%B8%20_%</a:t>
            </a:r>
            <a:r>
              <a:rPr lang="en-US" sz="1800" dirty="0" smtClean="0"/>
              <a:t>D0%9C%D0%A4%D0%93_2022.pdf</a:t>
            </a:r>
            <a:r>
              <a:rPr lang="ru-RU" sz="1800" dirty="0" smtClean="0"/>
              <a:t> </a:t>
            </a:r>
          </a:p>
          <a:p>
            <a:r>
              <a:rPr lang="ru-RU" sz="1800" dirty="0" smtClean="0"/>
              <a:t>3) </a:t>
            </a:r>
            <a:r>
              <a:rPr lang="ru-RU" sz="1800" dirty="0"/>
              <a:t>Глобальные компетенции. Банк заданий</a:t>
            </a:r>
            <a:r>
              <a:rPr lang="ru-RU" sz="1800" dirty="0" smtClean="0"/>
              <a:t>. // </a:t>
            </a:r>
            <a:r>
              <a:rPr lang="ru-RU" sz="1800" dirty="0"/>
              <a:t>Точка доступа: </a:t>
            </a:r>
            <a:r>
              <a:rPr lang="en-US" sz="1800" dirty="0" smtClean="0">
                <a:hlinkClick r:id="rId3"/>
              </a:rPr>
              <a:t>http</a:t>
            </a:r>
            <a:r>
              <a:rPr lang="en-US" sz="1800" dirty="0">
                <a:hlinkClick r:id="rId3"/>
              </a:rPr>
              <a:t>://skiv.instrao.ru/bank-zadaniy/globalnye-kompetentsii</a:t>
            </a:r>
            <a:r>
              <a:rPr lang="en-US" sz="1800" dirty="0" smtClean="0">
                <a:hlinkClick r:id="rId3"/>
              </a:rPr>
              <a:t>/</a:t>
            </a:r>
            <a:r>
              <a:rPr lang="ru-RU" sz="1800" dirty="0" smtClean="0"/>
              <a:t> </a:t>
            </a:r>
          </a:p>
          <a:p>
            <a:r>
              <a:rPr lang="ru-RU" sz="1800" dirty="0" smtClean="0"/>
              <a:t>4) Английский язык. 7 класс: учеб. для </a:t>
            </a:r>
            <a:r>
              <a:rPr lang="ru-RU" sz="1800" dirty="0" err="1" smtClean="0"/>
              <a:t>общеобразоват</a:t>
            </a:r>
            <a:r>
              <a:rPr lang="ru-RU" sz="1800" dirty="0" smtClean="0"/>
              <a:t>. организаций / Ю.Е. Ваулина, Д. Дули, О.Е. </a:t>
            </a:r>
            <a:r>
              <a:rPr lang="ru-RU" sz="1800" dirty="0" err="1" smtClean="0"/>
              <a:t>Подоляко</a:t>
            </a:r>
            <a:r>
              <a:rPr lang="ru-RU" sz="1800" dirty="0" smtClean="0"/>
              <a:t>, В. Эванс. – 12-е изд. – М.: </a:t>
            </a:r>
            <a:r>
              <a:rPr lang="en-US" sz="1800" dirty="0" smtClean="0"/>
              <a:t>Express Publishing : </a:t>
            </a:r>
            <a:r>
              <a:rPr lang="ru-RU" sz="1800" dirty="0" smtClean="0"/>
              <a:t>Просвещение, 2020. – 152 с.</a:t>
            </a:r>
          </a:p>
          <a:p>
            <a:r>
              <a:rPr lang="ru-RU" sz="1800" dirty="0" smtClean="0"/>
              <a:t>5) </a:t>
            </a:r>
            <a:r>
              <a:rPr lang="ru-RU" sz="1800" dirty="0"/>
              <a:t>Английский язык. </a:t>
            </a:r>
            <a:r>
              <a:rPr lang="ru-RU" sz="1800" dirty="0" smtClean="0"/>
              <a:t>8 </a:t>
            </a:r>
            <a:r>
              <a:rPr lang="ru-RU" sz="1800" dirty="0"/>
              <a:t>класс: учеб. для </a:t>
            </a:r>
            <a:r>
              <a:rPr lang="ru-RU" sz="1800" dirty="0" err="1"/>
              <a:t>общеобразоват</a:t>
            </a:r>
            <a:r>
              <a:rPr lang="ru-RU" sz="1800" dirty="0"/>
              <a:t>. организаций / Ю.Е. Ваулина, Д. Дули, О.Е. </a:t>
            </a:r>
            <a:r>
              <a:rPr lang="ru-RU" sz="1800" dirty="0" err="1"/>
              <a:t>Подоляко</a:t>
            </a:r>
            <a:r>
              <a:rPr lang="ru-RU" sz="1800" dirty="0"/>
              <a:t>, В. Эванс. – 12-е изд. – М.: </a:t>
            </a:r>
            <a:r>
              <a:rPr lang="en-US" sz="1800" dirty="0"/>
              <a:t>Express Publishing : </a:t>
            </a:r>
            <a:r>
              <a:rPr lang="ru-RU" sz="1800" dirty="0"/>
              <a:t>Просвещение, 2020. – </a:t>
            </a:r>
            <a:r>
              <a:rPr lang="ru-RU" sz="1800" dirty="0" smtClean="0"/>
              <a:t>216 </a:t>
            </a:r>
            <a:r>
              <a:rPr lang="ru-RU" sz="1800" dirty="0"/>
              <a:t>с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6) </a:t>
            </a:r>
            <a:r>
              <a:rPr lang="ru-RU" sz="1800" dirty="0"/>
              <a:t>Российская электронная школа. // Точка доступа: </a:t>
            </a:r>
            <a:r>
              <a:rPr lang="en-US" sz="1800" dirty="0">
                <a:hlinkClick r:id="rId4"/>
              </a:rPr>
              <a:t>https://resh.edu.ru/subject/lesson/2747/start/</a:t>
            </a:r>
            <a:r>
              <a:rPr lang="ru-RU" sz="1800" dirty="0"/>
              <a:t> </a:t>
            </a:r>
            <a:endParaRPr lang="ru-RU" sz="1800" dirty="0" smtClean="0"/>
          </a:p>
          <a:p>
            <a:r>
              <a:rPr lang="ru-RU" sz="1800" dirty="0" smtClean="0"/>
              <a:t>7) </a:t>
            </a:r>
            <a:r>
              <a:rPr lang="ru-RU" sz="1800" dirty="0"/>
              <a:t>Российская электронная школа. // Точка доступа: </a:t>
            </a:r>
            <a:r>
              <a:rPr lang="en-US" sz="1800" dirty="0">
                <a:hlinkClick r:id="rId5"/>
              </a:rPr>
              <a:t>https://resh.edu.ru/subject/lesson/2864/start</a:t>
            </a:r>
            <a:r>
              <a:rPr lang="en-US" sz="1800" dirty="0" smtClean="0">
                <a:hlinkClick r:id="rId5"/>
              </a:rPr>
              <a:t>/</a:t>
            </a:r>
            <a:endParaRPr lang="ru-RU" sz="1800" dirty="0" smtClean="0"/>
          </a:p>
          <a:p>
            <a:r>
              <a:rPr lang="ru-RU" sz="1800" dirty="0" smtClean="0"/>
              <a:t>8) ФИОКО. Открытые задания </a:t>
            </a:r>
            <a:r>
              <a:rPr lang="en-US" sz="1800" dirty="0" smtClean="0"/>
              <a:t>PISA. </a:t>
            </a:r>
            <a:r>
              <a:rPr lang="ru-RU" sz="1800" dirty="0" smtClean="0"/>
              <a:t>Банк заданий. // </a:t>
            </a:r>
            <a:r>
              <a:rPr lang="ru-RU" sz="1600" dirty="0"/>
              <a:t>Точка доступа: </a:t>
            </a:r>
            <a:r>
              <a:rPr lang="ru-RU" sz="1600" u="sng" dirty="0" smtClean="0">
                <a:hlinkClick r:id="rId6"/>
              </a:rPr>
              <a:t>https</a:t>
            </a:r>
            <a:r>
              <a:rPr lang="ru-RU" sz="1600" u="sng" dirty="0">
                <a:hlinkClick r:id="rId6"/>
              </a:rPr>
              <a:t>://fioco.ru/%D0%BF%D1%80%D0%B8%D0%BC%D0%B5%D1%80%D1%8B-%D0%B7%D0%B0%D0%B4%D0%B0%D1%87-pisa</a:t>
            </a:r>
            <a:r>
              <a:rPr lang="ru-RU" sz="1600" dirty="0"/>
              <a:t> </a:t>
            </a:r>
            <a:r>
              <a:rPr lang="ru-RU" sz="1800" dirty="0" smtClean="0"/>
              <a:t> 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1440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Литература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26407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4608512"/>
          </a:xfrm>
        </p:spPr>
        <p:txBody>
          <a:bodyPr>
            <a:normAutofit/>
          </a:bodyPr>
          <a:lstStyle/>
          <a:p>
            <a:pPr lvl="0"/>
            <a:r>
              <a:rPr lang="ru-RU" sz="2200" b="1" dirty="0" smtClean="0"/>
              <a:t>Создание условий для:</a:t>
            </a:r>
          </a:p>
          <a:p>
            <a:pPr lvl="0"/>
            <a:r>
              <a:rPr lang="ru-RU" sz="2200" dirty="0" smtClean="0"/>
              <a:t>Овладения </a:t>
            </a:r>
            <a:r>
              <a:rPr lang="ru-RU" sz="2200" dirty="0"/>
              <a:t>знаниями о процессе </a:t>
            </a:r>
            <a:r>
              <a:rPr lang="ru-RU" sz="2200" dirty="0" smtClean="0"/>
              <a:t>глобализации;</a:t>
            </a:r>
            <a:endParaRPr lang="ru-RU" sz="2200" dirty="0"/>
          </a:p>
          <a:p>
            <a:pPr lvl="0"/>
            <a:r>
              <a:rPr lang="ru-RU" sz="2200" dirty="0"/>
              <a:t>Освоения опыта отношений к различным культурам, основанного на понимании ценности культурного многообразия;</a:t>
            </a:r>
          </a:p>
          <a:p>
            <a:pPr lvl="0"/>
            <a:r>
              <a:rPr lang="ru-RU" sz="2200" dirty="0" smtClean="0"/>
              <a:t>Формирования </a:t>
            </a:r>
            <a:r>
              <a:rPr lang="ru-RU" sz="2200" dirty="0"/>
              <a:t>критического и аналитического </a:t>
            </a:r>
            <a:r>
              <a:rPr lang="ru-RU" sz="2200" dirty="0" smtClean="0"/>
              <a:t>мышления.</a:t>
            </a:r>
          </a:p>
          <a:p>
            <a:pPr lvl="0"/>
            <a:r>
              <a:rPr lang="ru-RU" sz="2200" dirty="0" smtClean="0"/>
              <a:t>Школа </a:t>
            </a:r>
            <a:r>
              <a:rPr lang="ru-RU" sz="2200" dirty="0"/>
              <a:t>играет решающую роль в развитии глобальных </a:t>
            </a:r>
            <a:r>
              <a:rPr lang="ru-RU" sz="2200" dirty="0" smtClean="0"/>
              <a:t>компетенций. Педагоги </a:t>
            </a:r>
            <a:r>
              <a:rPr lang="ru-RU" sz="2200" dirty="0"/>
              <a:t>могут научить </a:t>
            </a:r>
            <a:r>
              <a:rPr lang="ru-RU" sz="2200" dirty="0" smtClean="0"/>
              <a:t>детей, </a:t>
            </a:r>
            <a:r>
              <a:rPr lang="ru-RU" sz="2200" dirty="0"/>
              <a:t>как </a:t>
            </a:r>
            <a:r>
              <a:rPr lang="ru-RU" sz="2200" dirty="0" smtClean="0"/>
              <a:t>эффективнее использовать </a:t>
            </a:r>
            <a:r>
              <a:rPr lang="ru-RU" sz="2200" dirty="0"/>
              <a:t>цифровые источники информации и СМИ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7426" y="260648"/>
            <a:ext cx="8229600" cy="1252728"/>
          </a:xfrm>
        </p:spPr>
        <p:txBody>
          <a:bodyPr>
            <a:norm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школы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формировании у учеников глобальных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компетенций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Admin\Downloads\82718617-happy-school-children-in-front-of-school-build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463921"/>
            <a:ext cx="3382938" cy="239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20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332656"/>
            <a:ext cx="8208911" cy="6264696"/>
          </a:xfrm>
        </p:spPr>
        <p:txBody>
          <a:bodyPr>
            <a:normAutofit fontScale="92500"/>
          </a:bodyPr>
          <a:lstStyle/>
          <a:p>
            <a:r>
              <a:rPr lang="ru-RU" b="1" dirty="0"/>
              <a:t>Целенаправленное формирование глобальной компетентности связано с реализацией требований ФГОС ООО к предметным, </a:t>
            </a:r>
            <a:r>
              <a:rPr lang="ru-RU" b="1" dirty="0" err="1"/>
              <a:t>метапредметным</a:t>
            </a:r>
            <a:r>
              <a:rPr lang="ru-RU" b="1" dirty="0"/>
              <a:t> и личностным образовательным результатам </a:t>
            </a:r>
            <a:r>
              <a:rPr lang="ru-RU" b="1" dirty="0" smtClean="0"/>
              <a:t>и должно быть:</a:t>
            </a:r>
            <a:endParaRPr lang="ru-RU" b="1" dirty="0"/>
          </a:p>
          <a:p>
            <a:r>
              <a:rPr lang="ru-RU" dirty="0"/>
              <a:t>быть целостным и непрерывным с 5-го по 9-й классы основной школы;</a:t>
            </a:r>
          </a:p>
          <a:p>
            <a:r>
              <a:rPr lang="ru-RU" dirty="0"/>
              <a:t>определять общие цели и дифференцировать задачи по их достижению на каждом этапе </a:t>
            </a:r>
            <a:r>
              <a:rPr lang="ru-RU" dirty="0" smtClean="0"/>
              <a:t>формирования;</a:t>
            </a:r>
            <a:endParaRPr lang="ru-RU" dirty="0"/>
          </a:p>
          <a:p>
            <a:r>
              <a:rPr lang="ru-RU" dirty="0"/>
              <a:t>сочетать образовательные и воспитательные задачи;</a:t>
            </a:r>
          </a:p>
          <a:p>
            <a:r>
              <a:rPr lang="ru-RU" dirty="0"/>
              <a:t>учитывать требования преемственности содержания и их последовательное усложнение;</a:t>
            </a:r>
          </a:p>
          <a:p>
            <a:r>
              <a:rPr lang="ru-RU" dirty="0"/>
              <a:t>отбирать содержание с учетом возрастных особенностей </a:t>
            </a:r>
            <a:r>
              <a:rPr lang="ru-RU" dirty="0" smtClean="0"/>
              <a:t>школьников;</a:t>
            </a:r>
            <a:endParaRPr lang="ru-RU" dirty="0"/>
          </a:p>
          <a:p>
            <a:r>
              <a:rPr lang="ru-RU" dirty="0"/>
              <a:t>развивать </a:t>
            </a:r>
            <a:r>
              <a:rPr lang="ru-RU" dirty="0" err="1"/>
              <a:t>метапредметные</a:t>
            </a:r>
            <a:r>
              <a:rPr lang="ru-RU" dirty="0"/>
              <a:t> умения и способствовать достижению </a:t>
            </a:r>
            <a:r>
              <a:rPr lang="ru-RU" dirty="0" err="1"/>
              <a:t>метапредметных</a:t>
            </a:r>
            <a:r>
              <a:rPr lang="ru-RU" dirty="0"/>
              <a:t> образовательных результатов;</a:t>
            </a:r>
          </a:p>
          <a:p>
            <a:r>
              <a:rPr lang="ru-RU" dirty="0"/>
              <a:t>развивать интегративные подходы и организовывать междисциплинарную интеграцию учителей.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738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606" y="3558706"/>
            <a:ext cx="296439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620688"/>
            <a:ext cx="7992887" cy="6408712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Предметные </a:t>
            </a:r>
            <a:r>
              <a:rPr lang="ru-RU" b="1" dirty="0"/>
              <a:t>результаты по учебному предмету </a:t>
            </a:r>
            <a:r>
              <a:rPr lang="ru-RU" b="1" dirty="0" smtClean="0"/>
              <a:t>«Английский </a:t>
            </a:r>
            <a:r>
              <a:rPr lang="ru-RU" b="1" dirty="0"/>
              <a:t>язык» </a:t>
            </a:r>
            <a:r>
              <a:rPr lang="ru-RU" dirty="0" smtClean="0"/>
              <a:t>ориентированы </a:t>
            </a:r>
            <a:r>
              <a:rPr lang="ru-RU" dirty="0"/>
              <a:t>на применение знаний, умений и </a:t>
            </a:r>
            <a:r>
              <a:rPr lang="ru-RU" dirty="0" smtClean="0"/>
              <a:t>навыков </a:t>
            </a:r>
            <a:r>
              <a:rPr lang="ru-RU" dirty="0"/>
              <a:t>в учебных ситуациях и реальных жизненных </a:t>
            </a:r>
            <a:r>
              <a:rPr lang="ru-RU" dirty="0" smtClean="0"/>
              <a:t>условиях, должны </a:t>
            </a:r>
            <a:r>
              <a:rPr lang="ru-RU" dirty="0"/>
              <a:t>отражать </a:t>
            </a:r>
            <a:r>
              <a:rPr lang="ru-RU" dirty="0" err="1"/>
              <a:t>сформированность</a:t>
            </a:r>
            <a:r>
              <a:rPr lang="ru-RU" dirty="0"/>
              <a:t> иноязычной </a:t>
            </a:r>
            <a:r>
              <a:rPr lang="ru-RU" dirty="0" smtClean="0"/>
              <a:t>коммуникативной </a:t>
            </a:r>
            <a:r>
              <a:rPr lang="ru-RU" dirty="0"/>
              <a:t>компетенции </a:t>
            </a:r>
            <a:r>
              <a:rPr lang="ru-RU" dirty="0" smtClean="0"/>
              <a:t>в </a:t>
            </a:r>
            <a:r>
              <a:rPr lang="ru-RU" dirty="0"/>
              <a:t>совокупности </a:t>
            </a:r>
            <a:r>
              <a:rPr lang="ru-RU" dirty="0" smtClean="0"/>
              <a:t>её составляющих </a:t>
            </a:r>
            <a:r>
              <a:rPr lang="ru-RU" dirty="0"/>
              <a:t>— речевой, языковой, социокультурной, </a:t>
            </a:r>
            <a:r>
              <a:rPr lang="ru-RU" dirty="0" smtClean="0"/>
              <a:t>компенсаторной</a:t>
            </a:r>
            <a:r>
              <a:rPr lang="ru-RU" dirty="0"/>
              <a:t>, </a:t>
            </a:r>
            <a:r>
              <a:rPr lang="ru-RU" dirty="0" err="1"/>
              <a:t>метапредметной</a:t>
            </a:r>
            <a:r>
              <a:rPr lang="ru-RU" dirty="0"/>
              <a:t> (учебно-познавательной</a:t>
            </a:r>
            <a:r>
              <a:rPr lang="ru-RU" dirty="0" smtClean="0"/>
              <a:t>).</a:t>
            </a:r>
          </a:p>
          <a:p>
            <a:endParaRPr lang="ru-RU" b="1" dirty="0" smtClean="0"/>
          </a:p>
          <a:p>
            <a:r>
              <a:rPr lang="ru-RU" b="1" dirty="0" smtClean="0"/>
              <a:t>На </a:t>
            </a:r>
            <a:r>
              <a:rPr lang="ru-RU" b="1" dirty="0"/>
              <a:t>уроках иностранного языка формируются глобальные компетенции: </a:t>
            </a:r>
            <a:endParaRPr lang="ru-RU" b="1" dirty="0" smtClean="0"/>
          </a:p>
          <a:p>
            <a:r>
              <a:rPr lang="ru-RU" dirty="0"/>
              <a:t>Аналитическое и критическое мышление, </a:t>
            </a:r>
          </a:p>
          <a:p>
            <a:r>
              <a:rPr lang="ru-RU" dirty="0"/>
              <a:t>осознание и понимание глобальных проблем,</a:t>
            </a:r>
          </a:p>
          <a:p>
            <a:r>
              <a:rPr lang="ru-RU" dirty="0"/>
              <a:t>осознание межкультурных различий, и т.д.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982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ownloads\hello_html_2565ca08-1024x75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42957"/>
            <a:ext cx="3563888" cy="262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196752"/>
            <a:ext cx="8568952" cy="4680520"/>
          </a:xfrm>
        </p:spPr>
        <p:txBody>
          <a:bodyPr>
            <a:noAutofit/>
          </a:bodyPr>
          <a:lstStyle/>
          <a:p>
            <a:pPr lvl="0"/>
            <a:r>
              <a:rPr lang="ru-RU" sz="2200" b="1" dirty="0" smtClean="0"/>
              <a:t>стимулировать </a:t>
            </a:r>
            <a:r>
              <a:rPr lang="ru-RU" sz="2200" b="1" dirty="0"/>
              <a:t>интересы </a:t>
            </a:r>
            <a:r>
              <a:rPr lang="ru-RU" sz="2200" dirty="0"/>
              <a:t>обучаемого, развивать у него желание практически использовать иностранный </a:t>
            </a:r>
            <a:r>
              <a:rPr lang="ru-RU" sz="2200" dirty="0" smtClean="0"/>
              <a:t>язык; </a:t>
            </a:r>
            <a:endParaRPr lang="ru-RU" sz="2200" dirty="0"/>
          </a:p>
          <a:p>
            <a:r>
              <a:rPr lang="ru-RU" sz="2200" b="1" dirty="0"/>
              <a:t>а</a:t>
            </a:r>
            <a:r>
              <a:rPr lang="ru-RU" sz="2200" b="1" dirty="0" smtClean="0"/>
              <a:t>ктивизировать ученика</a:t>
            </a:r>
            <a:r>
              <a:rPr lang="ru-RU" sz="2200" dirty="0"/>
              <a:t>, стимулировать его речевые, когнитивные, творческие </a:t>
            </a:r>
            <a:r>
              <a:rPr lang="ru-RU" sz="2200" dirty="0" smtClean="0"/>
              <a:t>способности, делая </a:t>
            </a:r>
            <a:r>
              <a:rPr lang="ru-RU" sz="2200" dirty="0"/>
              <a:t>его главным действующим лицом в учебном </a:t>
            </a:r>
            <a:r>
              <a:rPr lang="ru-RU" sz="2200" dirty="0" smtClean="0"/>
              <a:t>процессе; </a:t>
            </a:r>
            <a:endParaRPr lang="ru-RU" sz="2200" dirty="0"/>
          </a:p>
          <a:p>
            <a:pPr lvl="0"/>
            <a:r>
              <a:rPr lang="ru-RU" sz="2200" b="1" dirty="0" smtClean="0"/>
              <a:t>учить </a:t>
            </a:r>
            <a:r>
              <a:rPr lang="ru-RU" sz="2200" b="1" dirty="0"/>
              <a:t>ребенка работать над языком самостоятельно </a:t>
            </a:r>
            <a:r>
              <a:rPr lang="ru-RU" sz="2200" b="1" dirty="0" smtClean="0"/>
              <a:t>; обеспечить </a:t>
            </a:r>
            <a:r>
              <a:rPr lang="ru-RU" sz="2200" b="1" dirty="0"/>
              <a:t>дифференциацию и индивидуализацию </a:t>
            </a:r>
            <a:r>
              <a:rPr lang="ru-RU" sz="2200" dirty="0"/>
              <a:t>учебного процесса; </a:t>
            </a:r>
          </a:p>
          <a:p>
            <a:pPr lvl="0"/>
            <a:r>
              <a:rPr lang="ru-RU" sz="2200" b="1" dirty="0"/>
              <a:t>предусматривать различные формы работы в классе</a:t>
            </a:r>
            <a:r>
              <a:rPr lang="ru-RU" sz="2200" dirty="0"/>
              <a:t>: индивидуальную, групповую, </a:t>
            </a:r>
            <a:r>
              <a:rPr lang="ru-RU" sz="2200" dirty="0" smtClean="0"/>
              <a:t>коллективную. </a:t>
            </a:r>
            <a:endParaRPr lang="ru-RU" sz="2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52728"/>
          </a:xfrm>
        </p:spPr>
        <p:txBody>
          <a:bodyPr>
            <a:no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Способы формирования глобальных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компетенций на уроках английского языка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96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52728"/>
          </a:xfrm>
        </p:spPr>
        <p:txBody>
          <a:bodyPr>
            <a:norm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Содержательные аспекты глобальной компетентности 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Users\Admin\Downloads\Содержательные аспекты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377" y="1312606"/>
            <a:ext cx="6124493" cy="554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30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52728"/>
          </a:xfrm>
        </p:spPr>
        <p:txBody>
          <a:bodyPr>
            <a:norm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Содержательные аспекты глобальной компетентности </a:t>
            </a:r>
            <a:endParaRPr lang="ru-RU" sz="3200" dirty="0"/>
          </a:p>
        </p:txBody>
      </p:sp>
      <p:pic>
        <p:nvPicPr>
          <p:cNvPr id="2050" name="Picture 2" descr="C:\Users\Admin\Downloads\ГК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7308"/>
            <a:ext cx="9144000" cy="415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15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562</TotalTime>
  <Words>2716</Words>
  <Application>Microsoft Office PowerPoint</Application>
  <PresentationFormat>Экран (4:3)</PresentationFormat>
  <Paragraphs>228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Волна</vt:lpstr>
      <vt:lpstr>Развитие функциональной грамотности (компонент «Глобальные компетенции») на уроках английского языка.</vt:lpstr>
      <vt:lpstr>Презентация PowerPoint</vt:lpstr>
      <vt:lpstr>Презентация PowerPoint</vt:lpstr>
      <vt:lpstr>Роль школы в формировании у учеников глобальных компетенций</vt:lpstr>
      <vt:lpstr>Презентация PowerPoint</vt:lpstr>
      <vt:lpstr>Презентация PowerPoint</vt:lpstr>
      <vt:lpstr>Способы формирования глобальных  компетенций на уроках английского языка</vt:lpstr>
      <vt:lpstr>Содержательные аспекты глобальной компетентности </vt:lpstr>
      <vt:lpstr>Содержательные аспекты глобальной компетентности </vt:lpstr>
      <vt:lpstr>Class 7. Module 1. Lifestyles. Lesson 1. A city mouse or a country mouse?</vt:lpstr>
      <vt:lpstr>Предтекстовый этап.  Задание 1.</vt:lpstr>
      <vt:lpstr>1. Have a close look at the phrases and try to guess the hidden word. What do you think the text is about?</vt:lpstr>
      <vt:lpstr>Презентация PowerPoint</vt:lpstr>
      <vt:lpstr>Текстовый этап. Задание 2.</vt:lpstr>
      <vt:lpstr>2. Distribute the advantages and disadvantages of living in a city in the table.</vt:lpstr>
      <vt:lpstr>Текстовый этап. Задание 3.</vt:lpstr>
      <vt:lpstr>3. John and Sam think that they are city mice and  Ann thinks that she is a country mouse. Which of these statements are similar to Ann’s opinion?</vt:lpstr>
      <vt:lpstr>Послетекстовый этап.  Задание 4.</vt:lpstr>
      <vt:lpstr>4. Where would you like to live, in the city or in the country? Choose one of the variants and write down your argument for and against.</vt:lpstr>
      <vt:lpstr>Послетекстовый этап.  Задание 5.</vt:lpstr>
      <vt:lpstr>Презентация PowerPoint</vt:lpstr>
      <vt:lpstr>Class 8. Module 2. Going Green. Lesson 13. Recycling</vt:lpstr>
      <vt:lpstr>Предтекстовый этап.  Задание 1.</vt:lpstr>
      <vt:lpstr>1. What do you think the text is about?</vt:lpstr>
      <vt:lpstr>Презентация PowerPoint</vt:lpstr>
      <vt:lpstr>Текстовый этап. Задание 2.</vt:lpstr>
      <vt:lpstr>2. Which type of bags do the statements refer to?</vt:lpstr>
      <vt:lpstr>Текстовый этап. Задание 3.</vt:lpstr>
      <vt:lpstr>3. Mary prepared the report about pros of a reusable fabric bag. Can Mary use the statements below to prove her point of view?</vt:lpstr>
      <vt:lpstr>Послетекстовый этап.  Задание 4.</vt:lpstr>
      <vt:lpstr>4. One of your classmates thinks that it is more comfortable to use a plastic bag. Try to persuade him or her to use a reusable fabric bag. What two arguments will you offer to support your point of view?</vt:lpstr>
      <vt:lpstr>Послетекстовый этап.  Задание 5.</vt:lpstr>
      <vt:lpstr>5. People all over the world try to solve ecological problems. Governments and factories take some actions, as well as ordinary people.</vt:lpstr>
      <vt:lpstr>Литература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177</cp:revision>
  <dcterms:created xsi:type="dcterms:W3CDTF">2023-03-27T02:48:45Z</dcterms:created>
  <dcterms:modified xsi:type="dcterms:W3CDTF">2023-11-21T04:58:39Z</dcterms:modified>
</cp:coreProperties>
</file>