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57" r:id="rId5"/>
    <p:sldId id="259" r:id="rId6"/>
    <p:sldId id="260" r:id="rId7"/>
    <p:sldId id="263" r:id="rId8"/>
    <p:sldId id="258" r:id="rId9"/>
    <p:sldId id="267" r:id="rId10"/>
    <p:sldId id="262" r:id="rId11"/>
    <p:sldId id="276" r:id="rId12"/>
    <p:sldId id="261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DE"/>
    <a:srgbClr val="FBF7E3"/>
    <a:srgbClr val="F7EDC5"/>
    <a:srgbClr val="A8D8EC"/>
    <a:srgbClr val="86DCE8"/>
    <a:srgbClr val="F3E4A8"/>
    <a:srgbClr val="F4C3B2"/>
    <a:srgbClr val="94D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025-11-01_19-16-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08915" y="6201410"/>
            <a:ext cx="8255635" cy="454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ru-RU" altLang="en-US" i="1">
                <a:latin typeface="Times New Roman" panose="02020603050405020304" charset="0"/>
                <a:cs typeface="Times New Roman" panose="02020603050405020304" charset="0"/>
              </a:rPr>
              <a:t>Выполнила: учитель МБОУ Вареновской СОШ - Майборода Дарья Михайловна</a:t>
            </a:r>
            <a:endParaRPr lang="ru-RU" altLang="en-US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0-06-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8563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673860" y="2909570"/>
            <a:ext cx="3144520" cy="3705225"/>
          </a:xfrm>
          <a:prstGeom prst="rect">
            <a:avLst/>
          </a:prstGeom>
        </p:spPr>
        <p:txBody>
          <a:bodyPr>
            <a:noAutofit/>
          </a:bodyPr>
          <a:p>
            <a:pPr marL="0" indent="0" algn="l"/>
            <a:endParaRPr sz="1600" b="0" i="0">
              <a:solidFill>
                <a:srgbClr val="333333"/>
              </a:solidFill>
              <a:latin typeface="YS Text"/>
              <a:ea typeface="YS Tex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045" y="986790"/>
            <a:ext cx="11189335" cy="5999480"/>
          </a:xfrm>
          <a:prstGeom prst="rect">
            <a:avLst/>
          </a:prstGeom>
          <a:solidFill>
            <a:srgbClr val="FBF5D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indent="0" algn="l"/>
            <a:endParaRPr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  <a:sym typeface="+mn-ea"/>
            </a:endParaRPr>
          </a:p>
          <a:p>
            <a:pPr marL="0" indent="0" algn="l"/>
            <a:r>
              <a:rPr lang="ru-RU" sz="2400" b="1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  <a:sym typeface="+mn-ea"/>
              </a:rPr>
              <a:t>Интересные факты об изобразительном искусстве:</a:t>
            </a:r>
            <a:endParaRPr lang="ru-RU" sz="2400" b="1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  <a:sym typeface="+mn-ea"/>
            </a:endParaRPr>
          </a:p>
          <a:p>
            <a:pPr marL="0" indent="0" algn="l"/>
            <a:endParaRPr lang="ru-RU" sz="2400" b="1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  <a:sym typeface="+mn-ea"/>
            </a:endParaRPr>
          </a:p>
          <a:p>
            <a:pPr marL="0" indent="0" algn="l"/>
            <a:r>
              <a:rPr lang="ru-RU" sz="200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  <a:sym typeface="+mn-ea"/>
              </a:rPr>
              <a:t>1. </a:t>
            </a:r>
            <a:r>
              <a:rPr sz="200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  <a:sym typeface="+mn-ea"/>
              </a:rPr>
              <a:t>Белый и чёрный являются ахроматическими цветами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  <a:sym typeface="+mn-ea"/>
              </a:rPr>
              <a:t>. Это не цвета в правильном понимании, а тона, которые регулируют свето-тональные отношения на картине или в этюде. В чистом виде белый и чёрный цвета в природе не существуют, а лишь обогащают и усложняют оттенки и смеси хроматических (цветных) цветов.</a:t>
            </a:r>
            <a:r>
              <a:rPr sz="2000">
                <a:solidFill>
                  <a:srgbClr val="333333"/>
                </a:solidFill>
                <a:latin typeface="YS Text"/>
                <a:ea typeface="YS Text"/>
                <a:sym typeface="+mn-ea"/>
              </a:rPr>
              <a:t> </a:t>
            </a:r>
            <a:endParaRPr sz="2000">
              <a:solidFill>
                <a:srgbClr val="333333"/>
              </a:solidFill>
              <a:latin typeface="YS Text"/>
              <a:ea typeface="YS Text"/>
              <a:sym typeface="+mn-ea"/>
            </a:endParaRPr>
          </a:p>
          <a:p>
            <a:pPr marL="0" indent="0" algn="l"/>
            <a:endParaRPr lang="ru-RU" altLang="en-US" sz="2000">
              <a:solidFill>
                <a:schemeClr val="tx1"/>
              </a:solidFill>
            </a:endParaRPr>
          </a:p>
          <a:p>
            <a:pPr marL="0" indent="0" algn="l"/>
            <a:r>
              <a:rPr lang="ru-RU" altLang="en-US" sz="2400">
                <a:solidFill>
                  <a:schemeClr val="tx1"/>
                </a:solidFill>
              </a:rPr>
              <a:t>2. </a:t>
            </a:r>
            <a:r>
              <a:rPr lang="en-US" altLang="en-US" sz="2400">
                <a:solidFill>
                  <a:schemeClr val="tx1"/>
                </a:solidFill>
              </a:rPr>
              <a:t>Леонардо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да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Винчи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предложил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разделить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теорию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перспективы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на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три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части</a:t>
            </a:r>
            <a:r>
              <a:rPr lang="en-US" altLang="ru-RU" sz="2400">
                <a:solidFill>
                  <a:schemeClr val="tx1"/>
                </a:solidFill>
              </a:rPr>
              <a:t>: </a:t>
            </a:r>
            <a:r>
              <a:rPr lang="en-US" altLang="en-US" sz="2400">
                <a:solidFill>
                  <a:schemeClr val="tx1"/>
                </a:solidFill>
              </a:rPr>
              <a:t>линейную</a:t>
            </a:r>
            <a:r>
              <a:rPr lang="en-US" altLang="ru-RU" sz="2400">
                <a:solidFill>
                  <a:schemeClr val="tx1"/>
                </a:solidFill>
              </a:rPr>
              <a:t>, </a:t>
            </a:r>
            <a:r>
              <a:rPr lang="en-US" altLang="en-US" sz="2400">
                <a:solidFill>
                  <a:schemeClr val="tx1"/>
                </a:solidFill>
              </a:rPr>
              <a:t>тональную</a:t>
            </a:r>
            <a:r>
              <a:rPr lang="en-US" altLang="ru-RU" sz="2400">
                <a:solidFill>
                  <a:schemeClr val="tx1"/>
                </a:solidFill>
              </a:rPr>
              <a:t> (</a:t>
            </a:r>
            <a:r>
              <a:rPr lang="en-US" altLang="en-US" sz="2400">
                <a:solidFill>
                  <a:schemeClr val="tx1"/>
                </a:solidFill>
              </a:rPr>
              <a:t>изменение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цвета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предмета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по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мере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отдаления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от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наблюдателя</a:t>
            </a:r>
            <a:r>
              <a:rPr lang="en-US" altLang="ru-RU" sz="2400">
                <a:solidFill>
                  <a:schemeClr val="tx1"/>
                </a:solidFill>
              </a:rPr>
              <a:t>) </a:t>
            </a:r>
            <a:r>
              <a:rPr lang="en-US" altLang="en-US" sz="2400">
                <a:solidFill>
                  <a:schemeClr val="tx1"/>
                </a:solidFill>
              </a:rPr>
              <a:t>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воздушную</a:t>
            </a:r>
            <a:r>
              <a:rPr lang="en-US" altLang="ru-RU" sz="2400">
                <a:solidFill>
                  <a:schemeClr val="tx1"/>
                </a:solidFill>
              </a:rPr>
              <a:t> (</a:t>
            </a:r>
            <a:r>
              <a:rPr lang="en-US" altLang="en-US" sz="2400">
                <a:solidFill>
                  <a:schemeClr val="tx1"/>
                </a:solidFill>
              </a:rPr>
              <a:t>снижение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чёткости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предмета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при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отдалении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от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наблюдателя</a:t>
            </a:r>
            <a:r>
              <a:rPr lang="en-US" altLang="ru-RU" sz="2400">
                <a:solidFill>
                  <a:schemeClr val="tx1"/>
                </a:solidFill>
              </a:rPr>
              <a:t>). </a:t>
            </a:r>
            <a:endParaRPr lang="en-US" altLang="ru-RU" sz="2400">
              <a:solidFill>
                <a:schemeClr val="tx1"/>
              </a:solidFill>
            </a:endParaRPr>
          </a:p>
          <a:p>
            <a:pPr marL="0" indent="0" algn="l"/>
            <a:endParaRPr lang="en-US" altLang="ru-RU" sz="2400">
              <a:solidFill>
                <a:schemeClr val="tx1"/>
              </a:solidFill>
            </a:endParaRPr>
          </a:p>
          <a:p>
            <a:pPr marL="0" indent="0" algn="l"/>
            <a:r>
              <a:rPr lang="ru-RU" altLang="en-US" sz="2400">
                <a:solidFill>
                  <a:schemeClr val="tx1"/>
                </a:solidFill>
              </a:rPr>
              <a:t>3. </a:t>
            </a:r>
            <a:r>
              <a:rPr lang="en-US" altLang="en-US" sz="2400">
                <a:solidFill>
                  <a:schemeClr val="tx1"/>
                </a:solidFill>
              </a:rPr>
              <a:t>Художник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психолог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Кимон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Никола</a:t>
            </a:r>
            <a:r>
              <a:rPr lang="ru-RU" altLang="en-US" sz="2400">
                <a:solidFill>
                  <a:schemeClr val="tx1"/>
                </a:solidFill>
              </a:rPr>
              <a:t>де</a:t>
            </a:r>
            <a:r>
              <a:rPr lang="en-US" altLang="en-US" sz="2400">
                <a:solidFill>
                  <a:schemeClr val="tx1"/>
                </a:solidFill>
              </a:rPr>
              <a:t>с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утверждал</a:t>
            </a:r>
            <a:r>
              <a:rPr lang="en-US" altLang="ru-RU" sz="2400">
                <a:solidFill>
                  <a:schemeClr val="tx1"/>
                </a:solidFill>
              </a:rPr>
              <a:t>, </a:t>
            </a:r>
            <a:r>
              <a:rPr lang="en-US" altLang="en-US" sz="2400">
                <a:solidFill>
                  <a:schemeClr val="tx1"/>
                </a:solidFill>
              </a:rPr>
              <a:t>что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главная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проблема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людей</a:t>
            </a:r>
            <a:r>
              <a:rPr lang="en-US" altLang="ru-RU" sz="2400">
                <a:solidFill>
                  <a:schemeClr val="tx1"/>
                </a:solidFill>
              </a:rPr>
              <a:t>, </a:t>
            </a:r>
            <a:r>
              <a:rPr lang="en-US" altLang="en-US" sz="2400">
                <a:solidFill>
                  <a:schemeClr val="tx1"/>
                </a:solidFill>
              </a:rPr>
              <a:t>думающих</a:t>
            </a:r>
            <a:r>
              <a:rPr lang="en-US" altLang="ru-RU" sz="2400">
                <a:solidFill>
                  <a:schemeClr val="tx1"/>
                </a:solidFill>
              </a:rPr>
              <a:t>, </a:t>
            </a:r>
            <a:r>
              <a:rPr lang="en-US" altLang="en-US" sz="2400">
                <a:solidFill>
                  <a:schemeClr val="tx1"/>
                </a:solidFill>
              </a:rPr>
              <a:t>что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они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не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умеют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рисовать</a:t>
            </a:r>
            <a:r>
              <a:rPr lang="en-US" altLang="ru-RU" sz="2400">
                <a:solidFill>
                  <a:schemeClr val="tx1"/>
                </a:solidFill>
              </a:rPr>
              <a:t>, </a:t>
            </a:r>
            <a:r>
              <a:rPr lang="en-US" altLang="en-US" sz="2400">
                <a:solidFill>
                  <a:schemeClr val="tx1"/>
                </a:solidFill>
              </a:rPr>
              <a:t>в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том</a:t>
            </a:r>
            <a:r>
              <a:rPr lang="en-US" altLang="ru-RU" sz="2400">
                <a:solidFill>
                  <a:schemeClr val="tx1"/>
                </a:solidFill>
              </a:rPr>
              <a:t>, </a:t>
            </a:r>
            <a:r>
              <a:rPr lang="en-US" altLang="en-US" sz="2400">
                <a:solidFill>
                  <a:schemeClr val="tx1"/>
                </a:solidFill>
              </a:rPr>
              <a:t>что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они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видят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предметы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неправильно</a:t>
            </a:r>
            <a:r>
              <a:rPr lang="en-US" altLang="ru-RU" sz="2400">
                <a:solidFill>
                  <a:schemeClr val="tx1"/>
                </a:solidFill>
              </a:rPr>
              <a:t>. </a:t>
            </a:r>
            <a:r>
              <a:rPr lang="en-US" altLang="en-US" sz="2400">
                <a:solidFill>
                  <a:schemeClr val="tx1"/>
                </a:solidFill>
              </a:rPr>
              <a:t>По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мнению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художника</a:t>
            </a:r>
            <a:r>
              <a:rPr lang="en-US" altLang="ru-RU" sz="2400">
                <a:solidFill>
                  <a:schemeClr val="tx1"/>
                </a:solidFill>
              </a:rPr>
              <a:t>, </a:t>
            </a:r>
            <a:r>
              <a:rPr lang="en-US" altLang="en-US" sz="2400">
                <a:solidFill>
                  <a:schemeClr val="tx1"/>
                </a:solidFill>
              </a:rPr>
              <a:t>умение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рисовать</a:t>
            </a:r>
            <a:r>
              <a:rPr lang="en-US" altLang="ru-RU" sz="2400">
                <a:solidFill>
                  <a:schemeClr val="tx1"/>
                </a:solidFill>
              </a:rPr>
              <a:t> — </a:t>
            </a:r>
            <a:r>
              <a:rPr lang="en-US" altLang="en-US" sz="2400">
                <a:solidFill>
                  <a:schemeClr val="tx1"/>
                </a:solidFill>
              </a:rPr>
              <a:t>не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талант</a:t>
            </a:r>
            <a:r>
              <a:rPr lang="en-US" altLang="ru-RU" sz="2400">
                <a:solidFill>
                  <a:schemeClr val="tx1"/>
                </a:solidFill>
              </a:rPr>
              <a:t>, </a:t>
            </a:r>
            <a:r>
              <a:rPr lang="en-US" altLang="en-US" sz="2400">
                <a:solidFill>
                  <a:schemeClr val="tx1"/>
                </a:solidFill>
              </a:rPr>
              <a:t>а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навык</a:t>
            </a:r>
            <a:r>
              <a:rPr lang="en-US" altLang="ru-RU" sz="2400">
                <a:solidFill>
                  <a:schemeClr val="tx1"/>
                </a:solidFill>
              </a:rPr>
              <a:t>.</a:t>
            </a:r>
            <a:endParaRPr lang="en-US" altLang="ru-RU" sz="2400">
              <a:solidFill>
                <a:schemeClr val="tx1"/>
              </a:solidFill>
            </a:endParaRPr>
          </a:p>
          <a:p>
            <a:pPr marL="0" indent="0" algn="l"/>
            <a:endParaRPr lang="en-US" alt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19-33-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01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65" y="6193155"/>
            <a:ext cx="5551170" cy="708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1539855" y="6320155"/>
            <a:ext cx="652145" cy="5187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0-06-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64031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08990" y="288290"/>
            <a:ext cx="6790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Примеры:</a:t>
            </a:r>
            <a:endParaRPr lang="ru-RU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38505" y="810260"/>
            <a:ext cx="1029208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/>
              <a:t>1. Иллюстрация (описание стихотворения с помощью рисунка). Стихотворение:</a:t>
            </a:r>
            <a:endParaRPr lang="ru-RU" altLang="en-US" sz="2400"/>
          </a:p>
          <a:p>
            <a:pPr algn="ctr"/>
            <a:r>
              <a:rPr lang="ru-RU" altLang="en-US" sz="2000"/>
              <a:t> </a:t>
            </a:r>
            <a:r>
              <a:rPr lang="en-US" altLang="ru-RU" sz="2000"/>
              <a:t>   </a:t>
            </a:r>
            <a:r>
              <a:rPr lang="en-US" altLang="en-US" sz="2000"/>
              <a:t>Снежок</a:t>
            </a:r>
            <a:endParaRPr lang="en-US" altLang="en-US" sz="2000"/>
          </a:p>
          <a:p>
            <a:pPr algn="ctr"/>
            <a:r>
              <a:rPr lang="en-US" altLang="en-US" sz="2000"/>
              <a:t>Снежок</a:t>
            </a:r>
            <a:r>
              <a:rPr lang="en-US" altLang="ru-RU" sz="2000"/>
              <a:t> </a:t>
            </a:r>
            <a:r>
              <a:rPr lang="en-US" altLang="en-US" sz="2000"/>
              <a:t>порхает</a:t>
            </a:r>
            <a:r>
              <a:rPr lang="en-US" altLang="ru-RU" sz="2000"/>
              <a:t>, </a:t>
            </a:r>
            <a:r>
              <a:rPr lang="en-US" altLang="en-US" sz="2000"/>
              <a:t>кружится</a:t>
            </a:r>
            <a:r>
              <a:rPr lang="en-US" altLang="ru-RU" sz="2000"/>
              <a:t>,</a:t>
            </a:r>
            <a:endParaRPr lang="en-US" altLang="ru-RU" sz="2000"/>
          </a:p>
          <a:p>
            <a:pPr algn="ctr"/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улице</a:t>
            </a:r>
            <a:r>
              <a:rPr lang="en-US" altLang="ru-RU" sz="2000"/>
              <a:t> </a:t>
            </a:r>
            <a:r>
              <a:rPr lang="en-US" altLang="en-US" sz="2000"/>
              <a:t>бело</a:t>
            </a:r>
            <a:r>
              <a:rPr lang="en-US" altLang="ru-RU" sz="2000"/>
              <a:t>.</a:t>
            </a:r>
            <a:endParaRPr lang="en-US" altLang="ru-RU" sz="2000"/>
          </a:p>
          <a:p>
            <a:pPr algn="ctr"/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превратились</a:t>
            </a:r>
            <a:r>
              <a:rPr lang="en-US" altLang="ru-RU" sz="2000"/>
              <a:t> </a:t>
            </a:r>
            <a:r>
              <a:rPr lang="en-US" altLang="en-US" sz="2000"/>
              <a:t>лужицы</a:t>
            </a:r>
            <a:endParaRPr lang="en-US" altLang="en-US" sz="2000"/>
          </a:p>
          <a:p>
            <a:pPr algn="ctr"/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холодное</a:t>
            </a:r>
            <a:r>
              <a:rPr lang="en-US" altLang="ru-RU" sz="2000"/>
              <a:t> </a:t>
            </a:r>
            <a:r>
              <a:rPr lang="en-US" altLang="en-US" sz="2000"/>
              <a:t>стекло</a:t>
            </a:r>
            <a:r>
              <a:rPr lang="en-US" altLang="ru-RU" sz="2000"/>
              <a:t>.</a:t>
            </a:r>
            <a:endParaRPr lang="en-US" altLang="ru-RU" sz="2000"/>
          </a:p>
          <a:p>
            <a:pPr algn="ctr"/>
            <a:r>
              <a:rPr lang="en-US" altLang="en-US" sz="2000"/>
              <a:t>Где</a:t>
            </a:r>
            <a:r>
              <a:rPr lang="en-US" altLang="ru-RU" sz="2000"/>
              <a:t> </a:t>
            </a:r>
            <a:r>
              <a:rPr lang="en-US" altLang="en-US" sz="2000"/>
              <a:t>летом</a:t>
            </a:r>
            <a:r>
              <a:rPr lang="en-US" altLang="ru-RU" sz="2000"/>
              <a:t> </a:t>
            </a:r>
            <a:r>
              <a:rPr lang="en-US" altLang="en-US" sz="2000"/>
              <a:t>пели</a:t>
            </a:r>
            <a:r>
              <a:rPr lang="en-US" altLang="ru-RU" sz="2000"/>
              <a:t> </a:t>
            </a:r>
            <a:r>
              <a:rPr lang="en-US" altLang="en-US" sz="2000"/>
              <a:t>зяблики</a:t>
            </a:r>
            <a:r>
              <a:rPr lang="en-US" altLang="ru-RU" sz="2000"/>
              <a:t>,</a:t>
            </a:r>
            <a:endParaRPr lang="en-US" altLang="ru-RU" sz="2000"/>
          </a:p>
          <a:p>
            <a:pPr algn="ctr"/>
            <a:r>
              <a:rPr lang="en-US" altLang="en-US" sz="2000"/>
              <a:t>Сегодня</a:t>
            </a:r>
            <a:r>
              <a:rPr lang="en-US" altLang="ru-RU" sz="2000"/>
              <a:t> - </a:t>
            </a:r>
            <a:r>
              <a:rPr lang="en-US" altLang="en-US" sz="2000"/>
              <a:t>посмотри</a:t>
            </a:r>
            <a:r>
              <a:rPr lang="en-US" altLang="ru-RU" sz="2000"/>
              <a:t>! -</a:t>
            </a:r>
            <a:endParaRPr lang="en-US" altLang="ru-RU" sz="2000"/>
          </a:p>
          <a:p>
            <a:pPr algn="ctr"/>
            <a:r>
              <a:rPr lang="en-US" altLang="en-US" sz="2000"/>
              <a:t>Как</a:t>
            </a:r>
            <a:r>
              <a:rPr lang="en-US" altLang="ru-RU" sz="2000"/>
              <a:t> </a:t>
            </a:r>
            <a:r>
              <a:rPr lang="en-US" altLang="en-US" sz="2000"/>
              <a:t>розовые</a:t>
            </a:r>
            <a:r>
              <a:rPr lang="en-US" altLang="ru-RU" sz="2000"/>
              <a:t> </a:t>
            </a:r>
            <a:r>
              <a:rPr lang="en-US" altLang="en-US" sz="2000"/>
              <a:t>яблоки</a:t>
            </a:r>
            <a:r>
              <a:rPr lang="en-US" altLang="ru-RU" sz="2000"/>
              <a:t>,</a:t>
            </a:r>
            <a:endParaRPr lang="en-US" altLang="ru-RU" sz="2000"/>
          </a:p>
          <a:p>
            <a:pPr algn="ctr"/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ветках</a:t>
            </a:r>
            <a:r>
              <a:rPr lang="en-US" altLang="ru-RU" sz="2000"/>
              <a:t> </a:t>
            </a:r>
            <a:r>
              <a:rPr lang="en-US" altLang="en-US" sz="2000"/>
              <a:t>снегири</a:t>
            </a:r>
            <a:r>
              <a:rPr lang="en-US" altLang="ru-RU" sz="2000"/>
              <a:t>.</a:t>
            </a:r>
            <a:endParaRPr lang="en-US" altLang="ru-RU" sz="2000"/>
          </a:p>
          <a:p>
            <a:pPr algn="ctr"/>
            <a:r>
              <a:rPr lang="en-US" altLang="en-US" sz="2000"/>
              <a:t>Снежок</a:t>
            </a:r>
            <a:r>
              <a:rPr lang="en-US" altLang="ru-RU" sz="2000"/>
              <a:t> </a:t>
            </a:r>
            <a:r>
              <a:rPr lang="en-US" altLang="en-US" sz="2000"/>
              <a:t>изрезан</a:t>
            </a:r>
            <a:r>
              <a:rPr lang="en-US" altLang="ru-RU" sz="2000"/>
              <a:t> </a:t>
            </a:r>
            <a:r>
              <a:rPr lang="en-US" altLang="en-US" sz="2000"/>
              <a:t>лыжами</a:t>
            </a:r>
            <a:r>
              <a:rPr lang="en-US" altLang="ru-RU" sz="2000"/>
              <a:t>,</a:t>
            </a:r>
            <a:endParaRPr lang="en-US" altLang="ru-RU" sz="2000"/>
          </a:p>
          <a:p>
            <a:pPr algn="ctr"/>
            <a:r>
              <a:rPr lang="en-US" altLang="en-US" sz="2000"/>
              <a:t>Как</a:t>
            </a:r>
            <a:r>
              <a:rPr lang="en-US" altLang="ru-RU" sz="2000"/>
              <a:t> </a:t>
            </a:r>
            <a:r>
              <a:rPr lang="en-US" altLang="en-US" sz="2000"/>
              <a:t>мел</a:t>
            </a:r>
            <a:r>
              <a:rPr lang="en-US" altLang="ru-RU" sz="2000"/>
              <a:t>, </a:t>
            </a:r>
            <a:r>
              <a:rPr lang="en-US" altLang="en-US" sz="2000"/>
              <a:t>скрипуч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сух</a:t>
            </a:r>
            <a:r>
              <a:rPr lang="en-US" altLang="ru-RU" sz="2000"/>
              <a:t>,</a:t>
            </a:r>
            <a:endParaRPr lang="en-US" altLang="ru-RU" sz="2000"/>
          </a:p>
          <a:p>
            <a:pPr algn="ctr"/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ловит</a:t>
            </a:r>
            <a:r>
              <a:rPr lang="en-US" altLang="ru-RU" sz="2000"/>
              <a:t> </a:t>
            </a:r>
            <a:r>
              <a:rPr lang="en-US" altLang="en-US" sz="2000"/>
              <a:t>кошка</a:t>
            </a:r>
            <a:r>
              <a:rPr lang="en-US" altLang="ru-RU" sz="2000"/>
              <a:t> </a:t>
            </a:r>
            <a:r>
              <a:rPr lang="en-US" altLang="en-US" sz="2000"/>
              <a:t>рыжая</a:t>
            </a:r>
            <a:endParaRPr lang="en-US" altLang="en-US" sz="2000"/>
          </a:p>
          <a:p>
            <a:pPr algn="ctr"/>
            <a:r>
              <a:rPr lang="en-US" altLang="en-US" sz="2000"/>
              <a:t>Веселых</a:t>
            </a:r>
            <a:r>
              <a:rPr lang="en-US" altLang="ru-RU" sz="2000"/>
              <a:t> </a:t>
            </a:r>
            <a:r>
              <a:rPr lang="en-US" altLang="en-US" sz="2000"/>
              <a:t>белых</a:t>
            </a:r>
            <a:r>
              <a:rPr lang="en-US" altLang="ru-RU" sz="2000"/>
              <a:t> </a:t>
            </a:r>
            <a:r>
              <a:rPr lang="en-US" altLang="en-US" sz="2000"/>
              <a:t>мух</a:t>
            </a:r>
            <a:r>
              <a:rPr lang="en-US" altLang="ru-RU" sz="2000"/>
              <a:t>.</a:t>
            </a:r>
            <a:endParaRPr lang="en-US" altLang="ru-RU" sz="2000"/>
          </a:p>
          <a:p>
            <a:pPr algn="ctr"/>
            <a:endParaRPr lang="en-US" altLang="ru-RU" sz="2000"/>
          </a:p>
          <a:p>
            <a:pPr algn="ctr"/>
            <a:r>
              <a:rPr lang="en-US" altLang="ru-RU" sz="2000"/>
              <a:t>                         </a:t>
            </a:r>
            <a:r>
              <a:rPr lang="en-US" altLang="en-US" sz="2000"/>
              <a:t>Николай</a:t>
            </a:r>
            <a:r>
              <a:rPr lang="en-US" altLang="ru-RU" sz="2000"/>
              <a:t> </a:t>
            </a:r>
            <a:r>
              <a:rPr lang="en-US" altLang="en-US" sz="2000"/>
              <a:t>Некрасов</a:t>
            </a:r>
            <a:endParaRPr lang="en-US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0-06-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0988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65480" y="791210"/>
            <a:ext cx="11678920" cy="11684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ts val="600"/>
              </a:spcAft>
            </a:pPr>
            <a:r>
              <a:rPr sz="1600" b="1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 </a:t>
            </a:r>
            <a:r>
              <a:rPr lang="ru-RU" sz="2000" b="1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Пример 2. </a:t>
            </a:r>
            <a:r>
              <a:rPr sz="2000" b="1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НЕОБЫКНОВЕННЫЙ ХУДОЖНИК ”</a:t>
            </a:r>
            <a:endParaRPr sz="2000" b="1" i="0">
              <a:solidFill>
                <a:srgbClr val="333333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</a:pPr>
            <a:r>
              <a:rPr sz="2000" b="1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Ведущий: </a:t>
            </a:r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каждая команда получает лист.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</a:pPr>
            <a:r>
              <a:rPr sz="2000" b="1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Задание:</a:t>
            </a:r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 нарисовать животное, которое не существует в природе</a:t>
            </a:r>
            <a:r>
              <a:rPr sz="1600" b="0" i="0">
                <a:solidFill>
                  <a:srgbClr val="333333"/>
                </a:solidFill>
                <a:latin typeface="Helvetica Neue"/>
                <a:ea typeface="Helvetica Neue"/>
              </a:rPr>
              <a:t>.</a:t>
            </a:r>
            <a:endParaRPr sz="1600" b="0" i="0">
              <a:solidFill>
                <a:srgbClr val="333333"/>
              </a:solidFill>
              <a:latin typeface="Helvetica Neue"/>
              <a:ea typeface="Helvetica Neue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65480" y="3187065"/>
            <a:ext cx="10639425" cy="13989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ts val="600"/>
              </a:spcAft>
            </a:pPr>
            <a:r>
              <a:rPr sz="1600" b="1" i="0">
                <a:solidFill>
                  <a:srgbClr val="333333"/>
                </a:solidFill>
                <a:latin typeface="Helvetica Neue"/>
                <a:ea typeface="Helvetica Neue"/>
              </a:rPr>
              <a:t> </a:t>
            </a:r>
            <a:r>
              <a:rPr lang="ru-RU" sz="2000" b="1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Пример 3.</a:t>
            </a:r>
            <a:r>
              <a:rPr lang="ru-RU" sz="1600" b="1" i="0">
                <a:solidFill>
                  <a:srgbClr val="333333"/>
                </a:solidFill>
                <a:latin typeface="Helvetica Neue"/>
                <a:ea typeface="Helvetica Neue"/>
              </a:rPr>
              <a:t> </a:t>
            </a:r>
            <a:r>
              <a:rPr sz="2000" b="1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“ ОЖИВИ РИСУНОК ”</a:t>
            </a:r>
            <a:endParaRPr sz="2000" b="1" i="0">
              <a:solidFill>
                <a:srgbClr val="333333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</a:pPr>
            <a:r>
              <a:rPr sz="2000" b="1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Ведущий: </a:t>
            </a:r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Один знаменитый художник решил нарисовать картину. Он провёл эту фигуру фломастером. И тут его отвлекли от работы. Попробуем проникнуть в замысел художника и завершить его работу</a:t>
            </a:r>
            <a:r>
              <a:rPr sz="1600" b="0" i="0">
                <a:solidFill>
                  <a:srgbClr val="333333"/>
                </a:solidFill>
                <a:latin typeface="Helvetica Neue"/>
                <a:ea typeface="Helvetica Neue"/>
              </a:rPr>
              <a:t>. </a:t>
            </a:r>
            <a:endParaRPr sz="1600" b="0" i="0">
              <a:solidFill>
                <a:srgbClr val="333333"/>
              </a:solidFill>
              <a:latin typeface="Helvetica Neue"/>
              <a:ea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0-48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984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343015"/>
            <a:ext cx="1926590" cy="514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0-53-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190" cy="6857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133465"/>
            <a:ext cx="1659255" cy="718185"/>
          </a:xfrm>
          <a:prstGeom prst="rect">
            <a:avLst/>
          </a:prstGeom>
          <a:solidFill>
            <a:srgbClr val="A8D8E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0528935" y="6133465"/>
            <a:ext cx="1659255" cy="718185"/>
          </a:xfrm>
          <a:prstGeom prst="rect">
            <a:avLst/>
          </a:prstGeom>
          <a:solidFill>
            <a:srgbClr val="A8D8E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1-00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920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870" y="6248400"/>
            <a:ext cx="12087860" cy="609600"/>
          </a:xfrm>
          <a:prstGeom prst="rect">
            <a:avLst/>
          </a:prstGeom>
          <a:solidFill>
            <a:srgbClr val="F7ED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1-02-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190" cy="68573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105" y="6132830"/>
            <a:ext cx="1581150" cy="609600"/>
          </a:xfrm>
          <a:prstGeom prst="rect">
            <a:avLst/>
          </a:prstGeom>
          <a:solidFill>
            <a:srgbClr val="F4C3B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Изображение 4" descr="2025-11-01_21-15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294870" cy="68573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525" y="6235065"/>
            <a:ext cx="1952625" cy="43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0239375" y="6362065"/>
            <a:ext cx="1952625" cy="43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1-18-16"/>
          <p:cNvPicPr>
            <a:picLocks noChangeAspect="1"/>
          </p:cNvPicPr>
          <p:nvPr/>
        </p:nvPicPr>
        <p:blipFill>
          <a:blip r:embed="rId1"/>
          <a:srcRect b="12418"/>
          <a:stretch>
            <a:fillRect/>
          </a:stretch>
        </p:blipFill>
        <p:spPr>
          <a:xfrm>
            <a:off x="-158115" y="0"/>
            <a:ext cx="132213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0-53-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4070" cy="68465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820" y="6199505"/>
            <a:ext cx="1442720" cy="54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0454005" y="6301105"/>
            <a:ext cx="1442720" cy="54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1-23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5970" cy="68586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249035"/>
            <a:ext cx="5734050" cy="609600"/>
          </a:xfrm>
          <a:prstGeom prst="rect">
            <a:avLst/>
          </a:prstGeom>
          <a:solidFill>
            <a:srgbClr val="F7ED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1572875" y="6389370"/>
            <a:ext cx="633095" cy="468630"/>
          </a:xfrm>
          <a:prstGeom prst="rect">
            <a:avLst/>
          </a:prstGeom>
          <a:solidFill>
            <a:srgbClr val="F7ED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0-06-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08610" cy="68573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448050" y="2434590"/>
            <a:ext cx="561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400" b="1" i="1"/>
              <a:t>Спасибо за внимание!</a:t>
            </a:r>
            <a:endParaRPr lang="ru-RU" altLang="en-US" sz="4400" b="1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19-17-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878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745" y="6225540"/>
            <a:ext cx="1465580" cy="41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2025-11-01_19-32-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85" y="0"/>
            <a:ext cx="12597130" cy="71488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105" y="6326505"/>
            <a:ext cx="1581150" cy="609600"/>
          </a:xfrm>
          <a:prstGeom prst="rect">
            <a:avLst/>
          </a:prstGeom>
          <a:solidFill>
            <a:srgbClr val="F4C3B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2025-11-01_19-21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870" y="6068060"/>
            <a:ext cx="1582420" cy="609600"/>
          </a:xfrm>
          <a:prstGeom prst="rect">
            <a:avLst/>
          </a:prstGeom>
          <a:solidFill>
            <a:srgbClr val="F3E4A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1095990" y="5377815"/>
            <a:ext cx="1582420" cy="609600"/>
          </a:xfrm>
          <a:prstGeom prst="rect">
            <a:avLst/>
          </a:prstGeom>
          <a:solidFill>
            <a:srgbClr val="F3E4A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20-09-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9145" cy="685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133465"/>
            <a:ext cx="1659255" cy="718185"/>
          </a:xfrm>
          <a:prstGeom prst="rect">
            <a:avLst/>
          </a:prstGeom>
          <a:solidFill>
            <a:srgbClr val="A8D8E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0532745" y="6133465"/>
            <a:ext cx="1659255" cy="718185"/>
          </a:xfrm>
          <a:prstGeom prst="rect">
            <a:avLst/>
          </a:prstGeom>
          <a:solidFill>
            <a:srgbClr val="A8D8E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025-11-01_19-18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2870"/>
            <a:ext cx="12245975" cy="6960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640" y="6185535"/>
            <a:ext cx="1491615" cy="479425"/>
          </a:xfrm>
          <a:prstGeom prst="rect">
            <a:avLst/>
          </a:prstGeom>
          <a:solidFill>
            <a:srgbClr val="94D7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2025-11-01_19-18-4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303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870" y="6068060"/>
            <a:ext cx="1582420" cy="609600"/>
          </a:xfrm>
          <a:prstGeom prst="rect">
            <a:avLst/>
          </a:prstGeom>
          <a:solidFill>
            <a:srgbClr val="F7ED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0437495" y="6068060"/>
            <a:ext cx="1582420" cy="609600"/>
          </a:xfrm>
          <a:prstGeom prst="rect">
            <a:avLst/>
          </a:prstGeom>
          <a:solidFill>
            <a:srgbClr val="F7ED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0" y="1114425"/>
            <a:ext cx="12121515" cy="1569720"/>
          </a:xfrm>
          <a:prstGeom prst="rect">
            <a:avLst/>
          </a:prstGeom>
          <a:solidFill>
            <a:srgbClr val="FBF5D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уроках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изобразительного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искусства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внедрять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графическими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редакторами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анимацией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3D-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моделированием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ресурсами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заменять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традиционные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дополнять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</a:t>
            </a:r>
            <a:r>
              <a:rPr lang="en-US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en-US" altLang="ru-RU"/>
              <a:t>.</a:t>
            </a:r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304290" y="2943225"/>
            <a:ext cx="2933065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Виртуальные экскурсии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 по музеям, галереям, выставкам.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666740" y="2942908"/>
            <a:ext cx="5080000" cy="3476625"/>
          </a:xfrm>
          <a:prstGeom prst="rect">
            <a:avLst/>
          </a:prstGeom>
        </p:spPr>
        <p:txBody>
          <a:bodyPr>
            <a:spAutoFit/>
          </a:bodyPr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Изучение и анализ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работ 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профессиональных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художников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 — программы и 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приложения позволяют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увеличить произведение 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искусства до 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мельчайших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деталей, изучить мазки,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текстуры и композицию</a:t>
            </a:r>
            <a:r>
              <a:rPr sz="16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.</a:t>
            </a:r>
            <a:endParaRPr sz="16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0171430" y="2943542"/>
            <a:ext cx="5080000" cy="3784600"/>
          </a:xfrm>
          <a:prstGeom prst="rect">
            <a:avLst/>
          </a:prstGeom>
        </p:spPr>
        <p:txBody>
          <a:bodyPr>
            <a:spAutoFit/>
          </a:bodyPr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Игровые 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формы 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обучения</a:t>
            </a:r>
            <a:endParaRPr sz="200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 — создание 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викторин,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квестов, 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головоломок,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связанных с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искусством,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 с помощью 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интерактивных 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  <a:p>
            <a:pPr marL="0" indent="0" algn="l"/>
            <a:r>
              <a:rPr sz="2000" b="0" i="0">
                <a:solidFill>
                  <a:srgbClr val="333333"/>
                </a:solidFill>
                <a:latin typeface="Arial" panose="020B0604020202020204" pitchFamily="34" charset="0"/>
                <a:ea typeface="YS Text"/>
                <a:cs typeface="Arial" panose="020B0604020202020204" pitchFamily="34" charset="0"/>
              </a:rPr>
              <a:t>платформ.</a:t>
            </a:r>
            <a:endParaRPr sz="2000" b="0" i="0">
              <a:solidFill>
                <a:srgbClr val="333333"/>
              </a:solidFill>
              <a:latin typeface="Arial" panose="020B0604020202020204" pitchFamily="34" charset="0"/>
              <a:ea typeface="YS Tex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2211</Words>
  <Application>WPS Presentation</Application>
  <PresentationFormat>Широкоэкранный</PresentationFormat>
  <Paragraphs>70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YS Text</vt:lpstr>
      <vt:lpstr>Fet</vt:lpstr>
      <vt:lpstr>Microsoft YaHei</vt:lpstr>
      <vt:lpstr>Arial Unicode MS</vt:lpstr>
      <vt:lpstr>Calibri Light</vt:lpstr>
      <vt:lpstr>Calibri</vt:lpstr>
      <vt:lpstr>Helvetica Neue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</cp:revision>
  <dcterms:created xsi:type="dcterms:W3CDTF">2025-07-23T00:59:00Z</dcterms:created>
  <dcterms:modified xsi:type="dcterms:W3CDTF">2025-11-17T12:24:39Z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0A8C3C6B698C433CA5962937799219A0_13</vt:lpwstr>
  </property>
  <property fmtid="{D5CDD505-2E9C-101B-9397-08002B2CF9AE}" pid="3" name="KSOProductBuildVer">
    <vt:lpwstr>1049-12.2.0.23155</vt:lpwstr>
  </property>
</Properties>
</file>