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sldIdLst>
    <p:sldId id="276" r:id="rId3"/>
    <p:sldId id="280" r:id="rId4"/>
    <p:sldId id="281" r:id="rId5"/>
    <p:sldId id="282" r:id="rId6"/>
    <p:sldId id="260" r:id="rId7"/>
    <p:sldId id="283" r:id="rId8"/>
    <p:sldId id="284" r:id="rId9"/>
    <p:sldId id="285" r:id="rId10"/>
    <p:sldId id="286" r:id="rId11"/>
    <p:sldId id="287" r:id="rId12"/>
    <p:sldId id="288" r:id="rId13"/>
    <p:sldId id="289" r:id="rId14"/>
    <p:sldId id="290"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4129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23920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492678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780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59770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70426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84092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6821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08651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099339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5559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8724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322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94778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16893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0664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28.08.2024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28.08.2024</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1149631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420888"/>
            <a:ext cx="7406640" cy="1472184"/>
          </a:xfrm>
        </p:spPr>
        <p:txBody>
          <a:bodyPr>
            <a:noAutofit/>
          </a:bodyPr>
          <a:lstStyle/>
          <a:p>
            <a:pPr algn="ctr"/>
            <a:r>
              <a:rPr lang="ru-RU" sz="4800" b="1" smtClean="0">
                <a:latin typeface="Century Gothic" panose="020B0502020202020204" pitchFamily="34" charset="0"/>
              </a:rPr>
              <a:t>«Применение </a:t>
            </a:r>
            <a:r>
              <a:rPr lang="ru-RU" sz="4800" b="1" dirty="0" smtClean="0">
                <a:latin typeface="Century Gothic" panose="020B0502020202020204" pitchFamily="34" charset="0"/>
              </a:rPr>
              <a:t>нетрадиционных </a:t>
            </a:r>
            <a:r>
              <a:rPr lang="ru-RU" sz="4800" b="1" dirty="0" smtClean="0">
                <a:latin typeface="Century Gothic" panose="020B0502020202020204" pitchFamily="34" charset="0"/>
              </a:rPr>
              <a:t>техник рисования </a:t>
            </a:r>
            <a:r>
              <a:rPr lang="ru-RU" sz="4800" b="1" dirty="0" smtClean="0">
                <a:latin typeface="Century Gothic" panose="020B0502020202020204" pitchFamily="34" charset="0"/>
              </a:rPr>
              <a:t>на уроках </a:t>
            </a:r>
            <a:r>
              <a:rPr lang="ru-RU" sz="4800" b="1" dirty="0" smtClean="0">
                <a:latin typeface="Century Gothic" panose="020B0502020202020204" pitchFamily="34" charset="0"/>
              </a:rPr>
              <a:t>ИЗО в </a:t>
            </a:r>
            <a:r>
              <a:rPr lang="ru-RU" sz="4800" b="1" smtClean="0">
                <a:latin typeface="Century Gothic" panose="020B0502020202020204" pitchFamily="34" charset="0"/>
              </a:rPr>
              <a:t>начальной школе»</a:t>
            </a:r>
            <a:endParaRPr lang="ru-RU" sz="4800" b="1" dirty="0">
              <a:latin typeface="Century Gothic" panose="020B0502020202020204" pitchFamily="34" charset="0"/>
            </a:endParaRPr>
          </a:p>
        </p:txBody>
      </p:sp>
      <p:sp>
        <p:nvSpPr>
          <p:cNvPr id="3" name="Подзаголовок 2"/>
          <p:cNvSpPr>
            <a:spLocks noGrp="1"/>
          </p:cNvSpPr>
          <p:nvPr>
            <p:ph type="subTitle" idx="1"/>
          </p:nvPr>
        </p:nvSpPr>
        <p:spPr>
          <a:xfrm>
            <a:off x="1475656" y="4941168"/>
            <a:ext cx="7406640" cy="1752600"/>
          </a:xfrm>
        </p:spPr>
        <p:txBody>
          <a:bodyPr>
            <a:normAutofit/>
          </a:bodyPr>
          <a:lstStyle/>
          <a:p>
            <a:pPr algn="r"/>
            <a:r>
              <a:rPr lang="ru-RU" b="1" dirty="0" smtClean="0">
                <a:latin typeface="Book Antiqua" pitchFamily="18" charset="0"/>
              </a:rPr>
              <a:t>Савина Оксана Викторовна</a:t>
            </a:r>
            <a:r>
              <a:rPr lang="ru-RU" dirty="0" smtClean="0"/>
              <a:t>,</a:t>
            </a:r>
            <a:endParaRPr lang="ru-RU" dirty="0" smtClean="0"/>
          </a:p>
          <a:p>
            <a:pPr algn="r"/>
            <a:r>
              <a:rPr lang="ru-RU" i="1" dirty="0" smtClean="0"/>
              <a:t>учитель изобразительного искусства </a:t>
            </a:r>
          </a:p>
          <a:p>
            <a:pPr algn="r"/>
            <a:r>
              <a:rPr lang="ru-RU" i="1" dirty="0" smtClean="0"/>
              <a:t>МБОУ </a:t>
            </a:r>
            <a:r>
              <a:rPr lang="ru-RU" i="1" dirty="0" smtClean="0"/>
              <a:t>Гаевская ООШ</a:t>
            </a:r>
            <a:endParaRPr lang="ru-RU" i="1"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Объект 1"/>
          <p:cNvPicPr>
            <a:picLocks noGrp="1" noChangeAspect="1"/>
          </p:cNvPicPr>
          <p:nvPr>
            <p:ph sz="half" idx="2"/>
          </p:nvPr>
        </p:nvPicPr>
        <p:blipFill>
          <a:blip r:embed="rId3"/>
          <a:stretch>
            <a:fillRect/>
          </a:stretch>
        </p:blipFill>
        <p:spPr>
          <a:xfrm>
            <a:off x="611560" y="1403648"/>
            <a:ext cx="3888432" cy="4977680"/>
          </a:xfrm>
          <a:prstGeom prst="rect">
            <a:avLst/>
          </a:prstGeom>
        </p:spPr>
      </p:pic>
      <p:sp>
        <p:nvSpPr>
          <p:cNvPr id="9" name="Объект 8"/>
          <p:cNvSpPr>
            <a:spLocks noGrp="1"/>
          </p:cNvSpPr>
          <p:nvPr>
            <p:ph sz="quarter" idx="4"/>
          </p:nvPr>
        </p:nvSpPr>
        <p:spPr>
          <a:xfrm>
            <a:off x="4645025" y="1535113"/>
            <a:ext cx="4041775" cy="4591049"/>
          </a:xfrm>
        </p:spPr>
        <p:txBody>
          <a:bodyPr>
            <a:normAutofit/>
          </a:bodyPr>
          <a:lstStyle/>
          <a:p>
            <a:r>
              <a:rPr lang="ru-RU" sz="1800" dirty="0">
                <a:latin typeface="Century Gothic" panose="020B0502020202020204" pitchFamily="34" charset="0"/>
              </a:rPr>
              <a:t>Для основного рисунка используется любой водоотталкивающий материал: свеча, кусок сухого мыла, белый восковый мелок.  Невидимые контуры не будут окрашиваться при нанесении поверх них акварельной краски, а будут </a:t>
            </a:r>
          </a:p>
          <a:p>
            <a:r>
              <a:rPr lang="ru-RU" sz="1800" dirty="0">
                <a:latin typeface="Century Gothic" panose="020B0502020202020204" pitchFamily="34" charset="0"/>
              </a:rPr>
              <a:t>проявляться, как это происходит при проявлении </a:t>
            </a:r>
            <a:r>
              <a:rPr lang="ru-RU" sz="1800" dirty="0" smtClean="0">
                <a:latin typeface="Century Gothic" panose="020B0502020202020204" pitchFamily="34" charset="0"/>
              </a:rPr>
              <a:t>фотопленки.</a:t>
            </a:r>
            <a:endParaRPr lang="ru-RU" sz="1800" dirty="0">
              <a:latin typeface="Century Gothic" panose="020B0502020202020204" pitchFamily="34" charset="0"/>
            </a:endParaRPr>
          </a:p>
        </p:txBody>
      </p:sp>
      <p:sp>
        <p:nvSpPr>
          <p:cNvPr id="8" name="Текст 7"/>
          <p:cNvSpPr>
            <a:spLocks noGrp="1"/>
          </p:cNvSpPr>
          <p:nvPr>
            <p:ph type="title"/>
          </p:nvPr>
        </p:nvSpPr>
        <p:spPr>
          <a:xfrm>
            <a:off x="611560" y="260648"/>
            <a:ext cx="8229600" cy="1143000"/>
          </a:xfrm>
        </p:spPr>
        <p:txBody>
          <a:bodyPr>
            <a:normAutofit fontScale="90000"/>
          </a:bodyPr>
          <a:lstStyle/>
          <a:p>
            <a:r>
              <a:rPr lang="ru-RU" b="1" dirty="0">
                <a:solidFill>
                  <a:srgbClr val="FF0000"/>
                </a:solidFill>
              </a:rPr>
              <a:t>Рисование парафиновой свечкой и акварелью</a:t>
            </a:r>
          </a:p>
        </p:txBody>
      </p:sp>
    </p:spTree>
    <p:extLst>
      <p:ext uri="{BB962C8B-B14F-4D97-AF65-F5344CB8AC3E}">
        <p14:creationId xmlns:p14="http://schemas.microsoft.com/office/powerpoint/2010/main" val="28478515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Объект 8"/>
          <p:cNvSpPr>
            <a:spLocks noGrp="1"/>
          </p:cNvSpPr>
          <p:nvPr>
            <p:ph sz="quarter" idx="4"/>
          </p:nvPr>
        </p:nvSpPr>
        <p:spPr>
          <a:xfrm>
            <a:off x="4645025" y="1535113"/>
            <a:ext cx="4041775" cy="4591049"/>
          </a:xfrm>
        </p:spPr>
        <p:txBody>
          <a:bodyPr>
            <a:normAutofit fontScale="85000" lnSpcReduction="10000"/>
          </a:bodyPr>
          <a:lstStyle/>
          <a:p>
            <a:r>
              <a:rPr lang="ru-RU" sz="1800" dirty="0">
                <a:latin typeface="Century Gothic" panose="020B0502020202020204" pitchFamily="34" charset="0"/>
              </a:rPr>
              <a:t>. Смешиваем гуашь, жидкое мыло и воду. Опускаем в смесь трубочку и дуем. На получившиеся мыльные пузыри осторожно накладываем лист бумаги. Получились удивительные отпечатки.  Дети угадывают, на что они похожи. </a:t>
            </a:r>
          </a:p>
          <a:p>
            <a:r>
              <a:rPr lang="ru-RU" sz="1800" dirty="0">
                <a:latin typeface="Century Gothic" panose="020B0502020202020204" pitchFamily="34" charset="0"/>
              </a:rPr>
              <a:t>Испытывая трудности в общении, ученики с помощью рисунка передают свое настроение и благодаря работе разными приёмами и способами радуют всех своими   рисунками. </a:t>
            </a:r>
          </a:p>
          <a:p>
            <a:r>
              <a:rPr lang="ru-RU" sz="1800" dirty="0">
                <a:latin typeface="Century Gothic" panose="020B0502020202020204" pitchFamily="34" charset="0"/>
              </a:rPr>
              <a:t> Дети в восторге, когда в результате рисования губкой, нитками, трубочкой возникают удивительные образы на работе. А когда после небольшой игры рисунки высохнут, и ребята дорисовывают недостающие детали, перед глазами предстанет целая картина.</a:t>
            </a:r>
          </a:p>
        </p:txBody>
      </p:sp>
      <p:sp>
        <p:nvSpPr>
          <p:cNvPr id="8" name="Текст 7"/>
          <p:cNvSpPr>
            <a:spLocks noGrp="1"/>
          </p:cNvSpPr>
          <p:nvPr>
            <p:ph type="title"/>
          </p:nvPr>
        </p:nvSpPr>
        <p:spPr>
          <a:xfrm>
            <a:off x="611560" y="260648"/>
            <a:ext cx="8229600" cy="1143000"/>
          </a:xfrm>
        </p:spPr>
        <p:txBody>
          <a:bodyPr>
            <a:normAutofit/>
          </a:bodyPr>
          <a:lstStyle/>
          <a:p>
            <a:r>
              <a:rPr lang="ru-RU" b="1" dirty="0">
                <a:solidFill>
                  <a:srgbClr val="FF0000"/>
                </a:solidFill>
              </a:rPr>
              <a:t>Мыльные </a:t>
            </a:r>
            <a:r>
              <a:rPr lang="ru-RU" b="1" dirty="0" smtClean="0">
                <a:solidFill>
                  <a:srgbClr val="FF0000"/>
                </a:solidFill>
              </a:rPr>
              <a:t>пузыри</a:t>
            </a:r>
            <a:endParaRPr lang="ru-RU" b="1" dirty="0">
              <a:solidFill>
                <a:srgbClr val="FF0000"/>
              </a:solidFill>
            </a:endParaRPr>
          </a:p>
        </p:txBody>
      </p:sp>
      <p:pic>
        <p:nvPicPr>
          <p:cNvPr id="4" name="Объект 3"/>
          <p:cNvPicPr>
            <a:picLocks noGrp="1" noChangeAspect="1"/>
          </p:cNvPicPr>
          <p:nvPr>
            <p:ph sz="half" idx="2"/>
          </p:nvPr>
        </p:nvPicPr>
        <p:blipFill>
          <a:blip r:embed="rId3"/>
          <a:stretch>
            <a:fillRect/>
          </a:stretch>
        </p:blipFill>
        <p:spPr>
          <a:xfrm>
            <a:off x="611560" y="2132856"/>
            <a:ext cx="3888432" cy="3096344"/>
          </a:xfrm>
          <a:prstGeom prst="rect">
            <a:avLst/>
          </a:prstGeom>
        </p:spPr>
      </p:pic>
    </p:spTree>
    <p:extLst>
      <p:ext uri="{BB962C8B-B14F-4D97-AF65-F5344CB8AC3E}">
        <p14:creationId xmlns:p14="http://schemas.microsoft.com/office/powerpoint/2010/main" val="24082698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Объект 8"/>
          <p:cNvSpPr>
            <a:spLocks noGrp="1"/>
          </p:cNvSpPr>
          <p:nvPr>
            <p:ph sz="quarter" idx="4"/>
          </p:nvPr>
        </p:nvSpPr>
        <p:spPr>
          <a:xfrm>
            <a:off x="4932040" y="2132856"/>
            <a:ext cx="3754760" cy="3993306"/>
          </a:xfrm>
        </p:spPr>
        <p:txBody>
          <a:bodyPr>
            <a:normAutofit/>
          </a:bodyPr>
          <a:lstStyle/>
          <a:p>
            <a:r>
              <a:rPr lang="ru-RU" sz="1800" dirty="0">
                <a:latin typeface="Century Gothic" panose="020B0502020202020204" pitchFamily="34" charset="0"/>
              </a:rPr>
              <a:t>Пластилин наносится на картон, используются различные способы нанесения на поверхность пластилинового изображения рельефных точек, штрихов, полосок, извилин или каких-нибудь фигурных линий. Работать можно не только пальцами рук, но и стеками. </a:t>
            </a:r>
          </a:p>
        </p:txBody>
      </p:sp>
      <p:sp>
        <p:nvSpPr>
          <p:cNvPr id="8" name="Текст 7"/>
          <p:cNvSpPr>
            <a:spLocks noGrp="1"/>
          </p:cNvSpPr>
          <p:nvPr>
            <p:ph type="title"/>
          </p:nvPr>
        </p:nvSpPr>
        <p:spPr>
          <a:xfrm>
            <a:off x="611560" y="260648"/>
            <a:ext cx="8229600" cy="1143000"/>
          </a:xfrm>
        </p:spPr>
        <p:txBody>
          <a:bodyPr>
            <a:normAutofit/>
          </a:bodyPr>
          <a:lstStyle/>
          <a:p>
            <a:r>
              <a:rPr lang="ru-RU" b="1" dirty="0">
                <a:solidFill>
                  <a:srgbClr val="FF0000"/>
                </a:solidFill>
              </a:rPr>
              <a:t>Пластилинография</a:t>
            </a:r>
          </a:p>
        </p:txBody>
      </p:sp>
      <p:pic>
        <p:nvPicPr>
          <p:cNvPr id="2" name="Рисунок 1"/>
          <p:cNvPicPr>
            <a:picLocks noChangeAspect="1"/>
          </p:cNvPicPr>
          <p:nvPr/>
        </p:nvPicPr>
        <p:blipFill>
          <a:blip r:embed="rId3"/>
          <a:stretch>
            <a:fillRect/>
          </a:stretch>
        </p:blipFill>
        <p:spPr>
          <a:xfrm>
            <a:off x="467544" y="2132856"/>
            <a:ext cx="4248472" cy="3464297"/>
          </a:xfrm>
          <a:prstGeom prst="rect">
            <a:avLst/>
          </a:prstGeom>
        </p:spPr>
      </p:pic>
    </p:spTree>
    <p:extLst>
      <p:ext uri="{BB962C8B-B14F-4D97-AF65-F5344CB8AC3E}">
        <p14:creationId xmlns:p14="http://schemas.microsoft.com/office/powerpoint/2010/main" val="40650215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9" name="Объект 8"/>
          <p:cNvSpPr>
            <a:spLocks noGrp="1"/>
          </p:cNvSpPr>
          <p:nvPr>
            <p:ph sz="quarter" idx="4"/>
          </p:nvPr>
        </p:nvSpPr>
        <p:spPr>
          <a:xfrm>
            <a:off x="4932040" y="2132856"/>
            <a:ext cx="3754760" cy="3993306"/>
          </a:xfrm>
        </p:spPr>
        <p:txBody>
          <a:bodyPr>
            <a:normAutofit/>
          </a:bodyPr>
          <a:lstStyle/>
          <a:p>
            <a:r>
              <a:rPr lang="ru-RU" sz="1800" dirty="0">
                <a:latin typeface="Century Gothic" panose="020B0502020202020204" pitchFamily="34" charset="0"/>
              </a:rPr>
              <a:t>Аппликация выполняется как обычно, только все элементы выполняются без ножниц, пальчиками. При этом развивается мелкая моторика рук. </a:t>
            </a:r>
          </a:p>
        </p:txBody>
      </p:sp>
      <p:sp>
        <p:nvSpPr>
          <p:cNvPr id="8" name="Текст 7"/>
          <p:cNvSpPr>
            <a:spLocks noGrp="1"/>
          </p:cNvSpPr>
          <p:nvPr>
            <p:ph type="title"/>
          </p:nvPr>
        </p:nvSpPr>
        <p:spPr>
          <a:xfrm>
            <a:off x="611560" y="260648"/>
            <a:ext cx="8229600" cy="1143000"/>
          </a:xfrm>
        </p:spPr>
        <p:txBody>
          <a:bodyPr>
            <a:normAutofit/>
          </a:bodyPr>
          <a:lstStyle/>
          <a:p>
            <a:r>
              <a:rPr lang="ru-RU" b="1" dirty="0">
                <a:solidFill>
                  <a:srgbClr val="FF0000"/>
                </a:solidFill>
              </a:rPr>
              <a:t>Обрывная аппликация</a:t>
            </a:r>
          </a:p>
        </p:txBody>
      </p:sp>
      <p:pic>
        <p:nvPicPr>
          <p:cNvPr id="3" name="Рисунок 2"/>
          <p:cNvPicPr>
            <a:picLocks noChangeAspect="1"/>
          </p:cNvPicPr>
          <p:nvPr/>
        </p:nvPicPr>
        <p:blipFill>
          <a:blip r:embed="rId3"/>
          <a:stretch>
            <a:fillRect/>
          </a:stretch>
        </p:blipFill>
        <p:spPr>
          <a:xfrm>
            <a:off x="539552" y="2132856"/>
            <a:ext cx="4176464" cy="4211935"/>
          </a:xfrm>
          <a:prstGeom prst="rect">
            <a:avLst/>
          </a:prstGeom>
        </p:spPr>
      </p:pic>
    </p:spTree>
    <p:extLst>
      <p:ext uri="{BB962C8B-B14F-4D97-AF65-F5344CB8AC3E}">
        <p14:creationId xmlns:p14="http://schemas.microsoft.com/office/powerpoint/2010/main" val="59312638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75656" y="195677"/>
            <a:ext cx="7498080" cy="4800600"/>
          </a:xfrm>
        </p:spPr>
        <p:txBody>
          <a:bodyPr>
            <a:noAutofit/>
          </a:bodyPr>
          <a:lstStyle/>
          <a:p>
            <a:pPr algn="ctr">
              <a:buNone/>
            </a:pPr>
            <a:r>
              <a:rPr lang="ru-RU" sz="3200" b="1" i="1" dirty="0">
                <a:solidFill>
                  <a:srgbClr val="FF0000"/>
                </a:solidFill>
                <a:latin typeface="Century Gothic" panose="020B0502020202020204" pitchFamily="34" charset="0"/>
              </a:rPr>
              <a:t>"Таланты трудно распознать,</a:t>
            </a:r>
          </a:p>
          <a:p>
            <a:pPr algn="ctr">
              <a:buNone/>
            </a:pPr>
            <a:r>
              <a:rPr lang="ru-RU" sz="3200" b="1" i="1" dirty="0">
                <a:solidFill>
                  <a:srgbClr val="FF0000"/>
                </a:solidFill>
                <a:latin typeface="Century Gothic" panose="020B0502020202020204" pitchFamily="34" charset="0"/>
              </a:rPr>
              <a:t>Не всякий может в них поверить.</a:t>
            </a:r>
          </a:p>
          <a:p>
            <a:pPr algn="ctr">
              <a:buNone/>
            </a:pPr>
            <a:r>
              <a:rPr lang="ru-RU" sz="3200" b="1" i="1" dirty="0">
                <a:solidFill>
                  <a:srgbClr val="FF0000"/>
                </a:solidFill>
                <a:latin typeface="Century Gothic" panose="020B0502020202020204" pitchFamily="34" charset="0"/>
              </a:rPr>
              <a:t>Таланты надо воспитать,</a:t>
            </a:r>
          </a:p>
          <a:p>
            <a:pPr algn="ctr">
              <a:buNone/>
            </a:pPr>
            <a:r>
              <a:rPr lang="ru-RU" sz="3200" b="1" i="1" dirty="0">
                <a:solidFill>
                  <a:srgbClr val="FF0000"/>
                </a:solidFill>
                <a:latin typeface="Century Gothic" panose="020B0502020202020204" pitchFamily="34" charset="0"/>
              </a:rPr>
              <a:t>Их надо развивать, в них верить.</a:t>
            </a:r>
          </a:p>
          <a:p>
            <a:pPr algn="ctr">
              <a:buNone/>
            </a:pPr>
            <a:r>
              <a:rPr lang="ru-RU" sz="3200" b="1" i="1" dirty="0">
                <a:solidFill>
                  <a:srgbClr val="FF0000"/>
                </a:solidFill>
                <a:latin typeface="Century Gothic" panose="020B0502020202020204" pitchFamily="34" charset="0"/>
              </a:rPr>
              <a:t>Простую истину признать</a:t>
            </a:r>
          </a:p>
          <a:p>
            <a:pPr algn="ctr">
              <a:buNone/>
            </a:pPr>
            <a:r>
              <a:rPr lang="ru-RU" sz="3200" b="1" i="1" dirty="0">
                <a:solidFill>
                  <a:srgbClr val="FF0000"/>
                </a:solidFill>
                <a:latin typeface="Century Gothic" panose="020B0502020202020204" pitchFamily="34" charset="0"/>
              </a:rPr>
              <a:t>Сумеет всякий... кто понятлив:</a:t>
            </a:r>
          </a:p>
          <a:p>
            <a:pPr algn="ctr">
              <a:buNone/>
            </a:pPr>
            <a:r>
              <a:rPr lang="ru-RU" sz="3200" b="1" i="1" dirty="0">
                <a:solidFill>
                  <a:srgbClr val="FF0000"/>
                </a:solidFill>
                <a:latin typeface="Century Gothic" panose="020B0502020202020204" pitchFamily="34" charset="0"/>
              </a:rPr>
              <a:t>Таланты может воспитать</a:t>
            </a:r>
          </a:p>
          <a:p>
            <a:pPr algn="ctr">
              <a:buNone/>
            </a:pPr>
            <a:r>
              <a:rPr lang="ru-RU" sz="3200" b="1" i="1" dirty="0">
                <a:solidFill>
                  <a:srgbClr val="FF0000"/>
                </a:solidFill>
                <a:latin typeface="Century Gothic" panose="020B0502020202020204" pitchFamily="34" charset="0"/>
              </a:rPr>
              <a:t>Учитель, если сам талантлив</a:t>
            </a:r>
            <a:r>
              <a:rPr lang="ru-RU" sz="3200" b="1" i="1" dirty="0" smtClean="0">
                <a:solidFill>
                  <a:srgbClr val="FF0000"/>
                </a:solidFill>
                <a:latin typeface="Century Gothic" panose="020B0502020202020204" pitchFamily="34" charset="0"/>
              </a:rPr>
              <a:t>...»</a:t>
            </a:r>
          </a:p>
          <a:p>
            <a:pPr algn="r">
              <a:buNone/>
            </a:pPr>
            <a:r>
              <a:rPr lang="ru-RU" sz="3200" b="1" i="1" dirty="0" smtClean="0">
                <a:solidFill>
                  <a:srgbClr val="FF0000"/>
                </a:solidFill>
                <a:latin typeface="Century Gothic" panose="020B0502020202020204" pitchFamily="34" charset="0"/>
              </a:rPr>
              <a:t>Л. Олюнин</a:t>
            </a: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188640"/>
            <a:ext cx="8028384" cy="6408712"/>
          </a:xfrm>
        </p:spPr>
        <p:txBody>
          <a:bodyPr>
            <a:normAutofit/>
          </a:bodyPr>
          <a:lstStyle/>
          <a:p>
            <a:pPr>
              <a:buNone/>
            </a:pPr>
            <a:r>
              <a:rPr lang="ru-RU" b="1" u="sng" dirty="0" smtClean="0"/>
              <a:t>Нетрадиционные техники- </a:t>
            </a:r>
            <a:r>
              <a:rPr lang="ru-RU" dirty="0" smtClean="0"/>
              <a:t>это толчок к развитию воображения, творчества, проявлению самостоятельности, выражению индивидуальности.</a:t>
            </a:r>
            <a:endParaRPr lang="ru-RU" b="1" u="sng" dirty="0" smtClean="0"/>
          </a:p>
          <a:p>
            <a:pPr>
              <a:buNone/>
            </a:pPr>
            <a:r>
              <a:rPr lang="ru-RU" b="1" u="sng" dirty="0" smtClean="0"/>
              <a:t>Цель </a:t>
            </a:r>
            <a:r>
              <a:rPr lang="ru-RU" b="1" u="sng" dirty="0" smtClean="0"/>
              <a:t>нетрадиционных техник</a:t>
            </a:r>
            <a:r>
              <a:rPr lang="ru-RU" b="1" dirty="0" smtClean="0"/>
              <a:t> </a:t>
            </a:r>
            <a:r>
              <a:rPr lang="ru-RU" dirty="0" smtClean="0"/>
              <a:t>- развитие  творческих способностей </a:t>
            </a:r>
            <a:r>
              <a:rPr lang="ru-RU" dirty="0" smtClean="0"/>
              <a:t>ребенка.</a:t>
            </a:r>
            <a:endParaRPr lang="ru-RU" dirty="0" smtClean="0"/>
          </a:p>
          <a:p>
            <a:pPr>
              <a:buNone/>
            </a:pPr>
            <a:endParaRPr lang="ru-RU" dirty="0" smtClean="0"/>
          </a:p>
          <a:p>
            <a:pPr>
              <a:buNone/>
            </a:pPr>
            <a:r>
              <a:rPr lang="ru-RU" b="1" u="sng" dirty="0" smtClean="0"/>
              <a:t>Задачи:</a:t>
            </a:r>
            <a:r>
              <a:rPr lang="ru-RU" b="1" dirty="0" smtClean="0"/>
              <a:t> </a:t>
            </a:r>
          </a:p>
          <a:p>
            <a:pPr lvl="0"/>
            <a:r>
              <a:rPr lang="ru-RU" dirty="0" smtClean="0"/>
              <a:t>формирование интереса к изобразительной </a:t>
            </a:r>
            <a:r>
              <a:rPr lang="ru-RU" dirty="0" smtClean="0"/>
              <a:t>деятельности;</a:t>
            </a:r>
            <a:endParaRPr lang="ru-RU" dirty="0" smtClean="0"/>
          </a:p>
          <a:p>
            <a:pPr lvl="0"/>
            <a:r>
              <a:rPr lang="ru-RU" dirty="0" smtClean="0"/>
              <a:t>знакомство </a:t>
            </a:r>
            <a:r>
              <a:rPr lang="ru-RU" dirty="0" smtClean="0"/>
              <a:t>с разнообразными видами ИЗО, множеством художественных материалов и средств, приемами </a:t>
            </a:r>
            <a:r>
              <a:rPr lang="ru-RU" dirty="0" smtClean="0"/>
              <a:t>работы;</a:t>
            </a:r>
            <a:endParaRPr lang="ru-RU" dirty="0" smtClean="0"/>
          </a:p>
          <a:p>
            <a:pPr lvl="0"/>
            <a:r>
              <a:rPr lang="ru-RU" dirty="0" smtClean="0"/>
              <a:t> воспитание коммуникабельности, отзывчивости, дружелюбия и ответственности.</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79712" y="980728"/>
            <a:ext cx="6591985" cy="4608512"/>
          </a:xfrm>
        </p:spPr>
        <p:txBody>
          <a:bodyPr>
            <a:noAutofit/>
          </a:bodyPr>
          <a:lstStyle/>
          <a:p>
            <a:r>
              <a:rPr lang="ru-RU" sz="1800" dirty="0" smtClean="0"/>
              <a:t>     Существует много техник нетрадиционного рисования, их необычность состоит в том, что они позволяют детям быстро достичь желаемого результата. </a:t>
            </a:r>
            <a:br>
              <a:rPr lang="ru-RU" sz="1800" dirty="0" smtClean="0"/>
            </a:br>
            <a:r>
              <a:rPr lang="ru-RU" sz="1800" dirty="0"/>
              <a:t> </a:t>
            </a:r>
            <a:r>
              <a:rPr lang="ru-RU" sz="1800" dirty="0" smtClean="0"/>
              <a:t>    Чем же хороши нетрадиционные техники? Они не требуют высокоразвитых технических умений, дают возможность продемонстрировать возможности некоторых изобразительных средств, что позволяет развивать умение видеть выразительность форм. </a:t>
            </a:r>
            <a:br>
              <a:rPr lang="ru-RU" sz="1800" dirty="0" smtClean="0"/>
            </a:br>
            <a:r>
              <a:rPr lang="ru-RU" sz="1800" dirty="0"/>
              <a:t> </a:t>
            </a:r>
            <a:r>
              <a:rPr lang="ru-RU" sz="1800" dirty="0" smtClean="0"/>
              <a:t>    Большую роль в развитии коммуникативной компетенции играет развитие творческих способностей учащихся, их умения нестандартно мыслить, видеть предметы и явления с другой стороны. Поэтому на уроках рисования использую творческие задания, применяя разнообразные материалы и техники. Дети ощущают незабываемые, положительные эмоции, а по эмоциям можно судить об их настроении, о том, что их радует, а что их огорчает.</a:t>
            </a:r>
            <a:endParaRPr lang="ru-RU" sz="1800" dirty="0"/>
          </a:p>
        </p:txBody>
      </p:sp>
    </p:spTree>
    <p:extLst>
      <p:ext uri="{BB962C8B-B14F-4D97-AF65-F5344CB8AC3E}">
        <p14:creationId xmlns:p14="http://schemas.microsoft.com/office/powerpoint/2010/main" val="383646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Проведение занятий с использованием нетрадиционных техник:</a:t>
            </a:r>
            <a:br>
              <a:rPr lang="ru-RU" sz="2000" dirty="0" smtClean="0"/>
            </a:br>
            <a:r>
              <a:rPr lang="ru-RU" sz="2000" dirty="0" smtClean="0"/>
              <a:t>- развивает уверенность в своих силах</a:t>
            </a:r>
            <a:br>
              <a:rPr lang="ru-RU" sz="2000" dirty="0" smtClean="0"/>
            </a:br>
            <a:r>
              <a:rPr lang="ru-RU" sz="2000" dirty="0" smtClean="0"/>
              <a:t>- развивает пространственное мышление</a:t>
            </a:r>
            <a:br>
              <a:rPr lang="ru-RU" sz="2000" dirty="0" smtClean="0"/>
            </a:br>
            <a:r>
              <a:rPr lang="ru-RU" sz="2000" dirty="0" smtClean="0"/>
              <a:t>- учит детей свободно выражать свой замысел</a:t>
            </a:r>
            <a:br>
              <a:rPr lang="ru-RU" sz="2000" dirty="0" smtClean="0"/>
            </a:br>
            <a:r>
              <a:rPr lang="ru-RU" sz="2000" dirty="0" smtClean="0"/>
              <a:t>- учит детей работать с разнообразными материалами</a:t>
            </a:r>
            <a:br>
              <a:rPr lang="ru-RU" sz="2000" dirty="0" smtClean="0"/>
            </a:br>
            <a:r>
              <a:rPr lang="ru-RU" sz="2000" dirty="0" smtClean="0"/>
              <a:t>- побуждает детей к творческим замыслам и решениям</a:t>
            </a:r>
            <a:br>
              <a:rPr lang="ru-RU" sz="2000" dirty="0" smtClean="0"/>
            </a:br>
            <a:r>
              <a:rPr lang="ru-RU" sz="2000" dirty="0" smtClean="0"/>
              <a:t>- развивает мелкую моторику рук</a:t>
            </a:r>
            <a:br>
              <a:rPr lang="ru-RU" sz="2000" dirty="0" smtClean="0"/>
            </a:br>
            <a:r>
              <a:rPr lang="ru-RU" sz="2000" dirty="0" smtClean="0"/>
              <a:t>- развивает творческие способности, воображение, фантазию.</a:t>
            </a:r>
            <a:br>
              <a:rPr lang="ru-RU" sz="2000" dirty="0" smtClean="0"/>
            </a:br>
            <a:r>
              <a:rPr lang="ru-RU" sz="2000" dirty="0" smtClean="0"/>
              <a:t/>
            </a:r>
            <a:br>
              <a:rPr lang="ru-RU" sz="2000" dirty="0" smtClean="0"/>
            </a:br>
            <a:r>
              <a:rPr lang="ru-RU" sz="1800" dirty="0" smtClean="0"/>
              <a:t> </a:t>
            </a:r>
            <a:endParaRPr lang="ru-RU" sz="1800" dirty="0"/>
          </a:p>
        </p:txBody>
      </p:sp>
      <p:sp>
        <p:nvSpPr>
          <p:cNvPr id="3" name="Текст 2"/>
          <p:cNvSpPr>
            <a:spLocks noGrp="1"/>
          </p:cNvSpPr>
          <p:nvPr>
            <p:ph type="body" idx="1"/>
          </p:nvPr>
        </p:nvSpPr>
        <p:spPr/>
        <p:txBody>
          <a:bodyPr/>
          <a:lstStyle/>
          <a:p>
            <a:r>
              <a:rPr lang="ru-RU" dirty="0" smtClean="0"/>
              <a:t>      </a:t>
            </a:r>
            <a:r>
              <a:rPr lang="ru-RU" sz="2000" u="sng" dirty="0" smtClean="0"/>
              <a:t>Остановимся более подробно на некоторых нетрадиционных техниках рисования:</a:t>
            </a:r>
            <a:endParaRPr lang="ru-RU" sz="2000" u="sng" dirty="0"/>
          </a:p>
        </p:txBody>
      </p:sp>
    </p:spTree>
    <p:extLst>
      <p:ext uri="{BB962C8B-B14F-4D97-AF65-F5344CB8AC3E}">
        <p14:creationId xmlns:p14="http://schemas.microsoft.com/office/powerpoint/2010/main" val="362108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effectLst>
                  <a:outerShdw blurRad="38100" dist="38100" dir="2700000" algn="tl">
                    <a:srgbClr val="000000">
                      <a:alpha val="43137"/>
                    </a:srgbClr>
                  </a:outerShdw>
                </a:effectLst>
              </a:rPr>
              <a:t>Рисование методом тычка</a:t>
            </a:r>
            <a:endParaRPr lang="ru-RU" b="1" dirty="0">
              <a:solidFill>
                <a:srgbClr val="FF0000"/>
              </a:solidFill>
              <a:effectLst>
                <a:outerShdw blurRad="38100" dist="38100" dir="2700000" algn="tl">
                  <a:srgbClr val="000000">
                    <a:alpha val="43137"/>
                  </a:srgbClr>
                </a:outerShdw>
              </a:effectLst>
            </a:endParaRPr>
          </a:p>
        </p:txBody>
      </p:sp>
      <p:sp>
        <p:nvSpPr>
          <p:cNvPr id="6" name="Текст 5"/>
          <p:cNvSpPr>
            <a:spLocks noGrp="1"/>
          </p:cNvSpPr>
          <p:nvPr>
            <p:ph type="body" idx="1"/>
          </p:nvPr>
        </p:nvSpPr>
        <p:spPr/>
        <p:txBody>
          <a:bodyPr/>
          <a:lstStyle/>
          <a:p>
            <a:endParaRPr lang="ru-RU"/>
          </a:p>
        </p:txBody>
      </p:sp>
      <p:sp>
        <p:nvSpPr>
          <p:cNvPr id="7" name="Объект 6"/>
          <p:cNvSpPr>
            <a:spLocks noGrp="1"/>
          </p:cNvSpPr>
          <p:nvPr>
            <p:ph sz="half" idx="2"/>
          </p:nvPr>
        </p:nvSpPr>
        <p:spPr/>
        <p:txBody>
          <a:bodyPr/>
          <a:lstStyle/>
          <a:p>
            <a:endParaRPr lang="ru-RU"/>
          </a:p>
        </p:txBody>
      </p:sp>
      <p:sp>
        <p:nvSpPr>
          <p:cNvPr id="9" name="Объект 8"/>
          <p:cNvSpPr>
            <a:spLocks noGrp="1"/>
          </p:cNvSpPr>
          <p:nvPr>
            <p:ph sz="quarter" idx="4"/>
          </p:nvPr>
        </p:nvSpPr>
        <p:spPr>
          <a:xfrm>
            <a:off x="4645025" y="1535113"/>
            <a:ext cx="4041775" cy="4591049"/>
          </a:xfrm>
        </p:spPr>
        <p:txBody>
          <a:bodyPr>
            <a:normAutofit/>
          </a:bodyPr>
          <a:lstStyle/>
          <a:p>
            <a:r>
              <a:rPr lang="ru-RU" sz="1800" dirty="0">
                <a:latin typeface="Century Gothic" panose="020B0502020202020204" pitchFamily="34" charset="0"/>
              </a:rPr>
              <a:t>Для этого метода достаточно взять любой подходящий предмет, например, ватную палочку. Опускаем ватную палочку в краску и точным движением сверху вниз делаем тычки по альбомному листу. Палочка будет оставлять четкий отпечаток. </a:t>
            </a:r>
          </a:p>
          <a:p>
            <a:r>
              <a:rPr lang="ru-RU" sz="1800" dirty="0">
                <a:latin typeface="Century Gothic" panose="020B0502020202020204" pitchFamily="34" charset="0"/>
              </a:rPr>
              <a:t>Этим методом можно нарисовать падающий снег, </a:t>
            </a:r>
            <a:r>
              <a:rPr lang="ru-RU" sz="1800" dirty="0" smtClean="0">
                <a:latin typeface="Century Gothic" panose="020B0502020202020204" pitchFamily="34" charset="0"/>
              </a:rPr>
              <a:t>цветы, </a:t>
            </a:r>
            <a:r>
              <a:rPr lang="ru-RU" sz="1800" dirty="0">
                <a:latin typeface="Century Gothic" panose="020B0502020202020204" pitchFamily="34" charset="0"/>
              </a:rPr>
              <a:t>украсить готовый рисунок орнаментом и многое другое. </a:t>
            </a:r>
          </a:p>
          <a:p>
            <a:endParaRPr lang="ru-RU" sz="1800" dirty="0">
              <a:latin typeface="Century Gothic" panose="020B0502020202020204" pitchFamily="34" charset="0"/>
            </a:endParaRPr>
          </a:p>
        </p:txBody>
      </p:sp>
      <p:pic>
        <p:nvPicPr>
          <p:cNvPr id="3" name="Рисунок 2"/>
          <p:cNvPicPr>
            <a:picLocks noChangeAspect="1"/>
          </p:cNvPicPr>
          <p:nvPr/>
        </p:nvPicPr>
        <p:blipFill>
          <a:blip r:embed="rId3"/>
          <a:stretch>
            <a:fillRect/>
          </a:stretch>
        </p:blipFill>
        <p:spPr>
          <a:xfrm>
            <a:off x="309563" y="1535113"/>
            <a:ext cx="3974405" cy="4558183"/>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Текст 5"/>
          <p:cNvSpPr>
            <a:spLocks noGrp="1"/>
          </p:cNvSpPr>
          <p:nvPr>
            <p:ph type="body" idx="1"/>
          </p:nvPr>
        </p:nvSpPr>
        <p:spPr/>
        <p:txBody>
          <a:bodyPr/>
          <a:lstStyle/>
          <a:p>
            <a:endParaRPr lang="ru-RU"/>
          </a:p>
        </p:txBody>
      </p:sp>
      <p:sp>
        <p:nvSpPr>
          <p:cNvPr id="7" name="Объект 6"/>
          <p:cNvSpPr>
            <a:spLocks noGrp="1"/>
          </p:cNvSpPr>
          <p:nvPr>
            <p:ph sz="half" idx="2"/>
          </p:nvPr>
        </p:nvSpPr>
        <p:spPr/>
        <p:txBody>
          <a:bodyPr/>
          <a:lstStyle/>
          <a:p>
            <a:endParaRPr lang="ru-RU"/>
          </a:p>
        </p:txBody>
      </p:sp>
      <p:sp>
        <p:nvSpPr>
          <p:cNvPr id="9" name="Объект 8"/>
          <p:cNvSpPr>
            <a:spLocks noGrp="1"/>
          </p:cNvSpPr>
          <p:nvPr>
            <p:ph sz="quarter" idx="4"/>
          </p:nvPr>
        </p:nvSpPr>
        <p:spPr>
          <a:xfrm>
            <a:off x="4645025" y="1535113"/>
            <a:ext cx="4041775" cy="4591049"/>
          </a:xfrm>
        </p:spPr>
        <p:txBody>
          <a:bodyPr>
            <a:normAutofit fontScale="92500" lnSpcReduction="10000"/>
          </a:bodyPr>
          <a:lstStyle/>
          <a:p>
            <a:r>
              <a:rPr lang="ru-RU" sz="1800" dirty="0">
                <a:latin typeface="Century Gothic" panose="020B0502020202020204" pitchFamily="34" charset="0"/>
              </a:rPr>
              <a:t>Данная техника используется для изображения зеркального отражения объектов на водной глади (пруда, озера, реки и т.д.). Эта техника схожа с </a:t>
            </a:r>
            <a:r>
              <a:rPr lang="ru-RU" sz="1800" dirty="0" err="1">
                <a:latin typeface="Century Gothic" panose="020B0502020202020204" pitchFamily="34" charset="0"/>
              </a:rPr>
              <a:t>кляксографией</a:t>
            </a:r>
            <a:r>
              <a:rPr lang="ru-RU" sz="1800" dirty="0">
                <a:latin typeface="Century Gothic" panose="020B0502020202020204" pitchFamily="34" charset="0"/>
              </a:rPr>
              <a:t>: лист бумаги складывается пополам, на одной половинке рисуются объекты будущего пейзажа и раскрашиваются красками, а после лист складывается пополам и проглаживается. После получения оттиска исходные объекты рисунка оживляются красками повторно, чтобы они имели более четкие контуры, чем их отражения на «водной глади» водоема. </a:t>
            </a:r>
          </a:p>
          <a:p>
            <a:endParaRPr lang="ru-RU" sz="1800" dirty="0">
              <a:latin typeface="Century Gothic" panose="020B0502020202020204" pitchFamily="34" charset="0"/>
            </a:endParaRPr>
          </a:p>
        </p:txBody>
      </p:sp>
      <p:sp>
        <p:nvSpPr>
          <p:cNvPr id="8" name="Текст 7"/>
          <p:cNvSpPr>
            <a:spLocks noGrp="1"/>
          </p:cNvSpPr>
          <p:nvPr>
            <p:ph type="title"/>
          </p:nvPr>
        </p:nvSpPr>
        <p:spPr/>
        <p:txBody>
          <a:bodyPr/>
          <a:lstStyle/>
          <a:p>
            <a:r>
              <a:rPr lang="ru-RU" b="1" dirty="0">
                <a:solidFill>
                  <a:srgbClr val="FF0000"/>
                </a:solidFill>
                <a:effectLst>
                  <a:outerShdw blurRad="38100" dist="38100" dir="2700000" algn="tl">
                    <a:srgbClr val="000000">
                      <a:alpha val="43137"/>
                    </a:srgbClr>
                  </a:outerShdw>
                </a:effectLst>
              </a:rPr>
              <a:t>Монотипия</a:t>
            </a:r>
            <a:endParaRPr lang="ru-RU" dirty="0"/>
          </a:p>
        </p:txBody>
      </p:sp>
      <p:pic>
        <p:nvPicPr>
          <p:cNvPr id="10" name="Picture 2" descr="C:\Users\User\Desktop\7dbaf7a099.jpg"/>
          <p:cNvPicPr>
            <a:picLocks noChangeAspect="1" noChangeArrowheads="1"/>
          </p:cNvPicPr>
          <p:nvPr/>
        </p:nvPicPr>
        <p:blipFill>
          <a:blip r:embed="rId3" cstate="print"/>
          <a:srcRect/>
          <a:stretch>
            <a:fillRect/>
          </a:stretch>
        </p:blipFill>
        <p:spPr bwMode="auto">
          <a:xfrm>
            <a:off x="611560" y="1628800"/>
            <a:ext cx="3885828" cy="4680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73284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Объект 6"/>
          <p:cNvSpPr>
            <a:spLocks noGrp="1"/>
          </p:cNvSpPr>
          <p:nvPr>
            <p:ph sz="half" idx="2"/>
          </p:nvPr>
        </p:nvSpPr>
        <p:spPr/>
        <p:txBody>
          <a:bodyPr/>
          <a:lstStyle/>
          <a:p>
            <a:endParaRPr lang="ru-RU" dirty="0"/>
          </a:p>
        </p:txBody>
      </p:sp>
      <p:sp>
        <p:nvSpPr>
          <p:cNvPr id="9" name="Объект 8"/>
          <p:cNvSpPr>
            <a:spLocks noGrp="1"/>
          </p:cNvSpPr>
          <p:nvPr>
            <p:ph sz="quarter" idx="4"/>
          </p:nvPr>
        </p:nvSpPr>
        <p:spPr>
          <a:xfrm>
            <a:off x="4645025" y="1535113"/>
            <a:ext cx="4041775" cy="4591049"/>
          </a:xfrm>
        </p:spPr>
        <p:txBody>
          <a:bodyPr>
            <a:normAutofit fontScale="92500" lnSpcReduction="20000"/>
          </a:bodyPr>
          <a:lstStyle/>
          <a:p>
            <a:r>
              <a:rPr lang="ru-RU" sz="1800" dirty="0">
                <a:latin typeface="Century Gothic" panose="020B0502020202020204" pitchFamily="34" charset="0"/>
              </a:rPr>
              <a:t>Метод печатания или штампа позволяет использовать разнообразные предметы и материалы (можно делать </a:t>
            </a:r>
            <a:r>
              <a:rPr lang="ru-RU" sz="1800" dirty="0" err="1">
                <a:latin typeface="Century Gothic" panose="020B0502020202020204" pitchFamily="34" charset="0"/>
              </a:rPr>
              <a:t>штампики</a:t>
            </a:r>
            <a:r>
              <a:rPr lang="ru-RU" sz="1800" dirty="0">
                <a:latin typeface="Century Gothic" panose="020B0502020202020204" pitchFamily="34" charset="0"/>
              </a:rPr>
              <a:t> из сырого картофеля, вырезая нужную форму). Мы </a:t>
            </a:r>
            <a:r>
              <a:rPr lang="ru-RU" sz="1800" dirty="0" smtClean="0">
                <a:latin typeface="Century Gothic" panose="020B0502020202020204" pitchFamily="34" charset="0"/>
              </a:rPr>
              <a:t>пробовали </a:t>
            </a:r>
            <a:r>
              <a:rPr lang="ru-RU" sz="1800" dirty="0">
                <a:latin typeface="Century Gothic" panose="020B0502020202020204" pitchFamily="34" charset="0"/>
              </a:rPr>
              <a:t>штампование листьями и сухоцветами. Осенью можно собрать листья с разных деревьев, отличающиеся по форме размеру и окраске. Листья покрывают гуашью, затем окрашенной стороной кладут на лист бумаги, прижимают и снимают, получается аккуратный отпечаток. Ученики дорисовывали детали кистью – стволы деревьев, травинки. </a:t>
            </a:r>
          </a:p>
        </p:txBody>
      </p:sp>
      <p:sp>
        <p:nvSpPr>
          <p:cNvPr id="8" name="Текст 7"/>
          <p:cNvSpPr>
            <a:spLocks noGrp="1"/>
          </p:cNvSpPr>
          <p:nvPr>
            <p:ph type="title"/>
          </p:nvPr>
        </p:nvSpPr>
        <p:spPr>
          <a:xfrm>
            <a:off x="611560" y="260648"/>
            <a:ext cx="8229600" cy="1143000"/>
          </a:xfrm>
        </p:spPr>
        <p:txBody>
          <a:bodyPr/>
          <a:lstStyle/>
          <a:p>
            <a:r>
              <a:rPr lang="ru-RU" b="1" dirty="0">
                <a:solidFill>
                  <a:srgbClr val="FF0000"/>
                </a:solidFill>
              </a:rPr>
              <a:t>Печать (штамповка)</a:t>
            </a:r>
          </a:p>
        </p:txBody>
      </p:sp>
      <p:pic>
        <p:nvPicPr>
          <p:cNvPr id="1026" name="Picture 6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92350"/>
            <a:ext cx="4040188" cy="336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0941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Объект 6"/>
          <p:cNvSpPr>
            <a:spLocks noGrp="1"/>
          </p:cNvSpPr>
          <p:nvPr>
            <p:ph sz="half" idx="2"/>
          </p:nvPr>
        </p:nvSpPr>
        <p:spPr/>
        <p:txBody>
          <a:bodyPr/>
          <a:lstStyle/>
          <a:p>
            <a:endParaRPr lang="ru-RU" dirty="0"/>
          </a:p>
        </p:txBody>
      </p:sp>
      <p:sp>
        <p:nvSpPr>
          <p:cNvPr id="9" name="Объект 8"/>
          <p:cNvSpPr>
            <a:spLocks noGrp="1"/>
          </p:cNvSpPr>
          <p:nvPr>
            <p:ph sz="quarter" idx="4"/>
          </p:nvPr>
        </p:nvSpPr>
        <p:spPr>
          <a:xfrm>
            <a:off x="4645025" y="1535113"/>
            <a:ext cx="4041775" cy="4591049"/>
          </a:xfrm>
        </p:spPr>
        <p:txBody>
          <a:bodyPr>
            <a:normAutofit fontScale="85000" lnSpcReduction="20000"/>
          </a:bodyPr>
          <a:lstStyle/>
          <a:p>
            <a:r>
              <a:rPr lang="ru-RU" sz="1800" dirty="0">
                <a:latin typeface="Century Gothic" panose="020B0502020202020204" pitchFamily="34" charset="0"/>
              </a:rPr>
              <a:t>В основе этой техники рисования лежит обычная клякса.  В процессе рисования сначала получают спонтанные изображения. Затем ребенок дорисовывает детали, чтобы придать законченность и сходство с реальным образом. </a:t>
            </a:r>
          </a:p>
          <a:p>
            <a:r>
              <a:rPr lang="ru-RU" sz="1800" dirty="0">
                <a:latin typeface="Century Gothic" panose="020B0502020202020204" pitchFamily="34" charset="0"/>
              </a:rPr>
              <a:t>Оказывается, клякса может быть и способом рисования, за который никто не будет ругать, а, наоборот, еще и похвалят. При этом не нужно мучиться с пером и чернилами, а можно использовать разноцветные кляксы из красок. Если сложить листик пополам, на одну сторону накапать несколько капель жидкой краски и плотно прижать другую сторону, то можно получить необычные причудливые узоры. А потом в полученных кляксах постараться рассмотреть деревья, цветы. </a:t>
            </a:r>
          </a:p>
        </p:txBody>
      </p:sp>
      <p:sp>
        <p:nvSpPr>
          <p:cNvPr id="8" name="Текст 7"/>
          <p:cNvSpPr>
            <a:spLocks noGrp="1"/>
          </p:cNvSpPr>
          <p:nvPr>
            <p:ph type="title"/>
          </p:nvPr>
        </p:nvSpPr>
        <p:spPr>
          <a:xfrm>
            <a:off x="611560" y="260648"/>
            <a:ext cx="8229600" cy="1143000"/>
          </a:xfrm>
        </p:spPr>
        <p:txBody>
          <a:bodyPr/>
          <a:lstStyle/>
          <a:p>
            <a:r>
              <a:rPr lang="ru-RU" b="1" dirty="0">
                <a:solidFill>
                  <a:srgbClr val="FF0000"/>
                </a:solidFill>
              </a:rPr>
              <a:t>Кляксография </a:t>
            </a:r>
          </a:p>
        </p:txBody>
      </p:sp>
      <p:pic>
        <p:nvPicPr>
          <p:cNvPr id="2" name="Рисунок 1"/>
          <p:cNvPicPr>
            <a:picLocks noChangeAspect="1"/>
          </p:cNvPicPr>
          <p:nvPr/>
        </p:nvPicPr>
        <p:blipFill>
          <a:blip r:embed="rId3"/>
          <a:stretch>
            <a:fillRect/>
          </a:stretch>
        </p:blipFill>
        <p:spPr>
          <a:xfrm>
            <a:off x="457200" y="1535113"/>
            <a:ext cx="4040188" cy="4591049"/>
          </a:xfrm>
          <a:prstGeom prst="rect">
            <a:avLst/>
          </a:prstGeom>
        </p:spPr>
      </p:pic>
    </p:spTree>
    <p:extLst>
      <p:ext uri="{BB962C8B-B14F-4D97-AF65-F5344CB8AC3E}">
        <p14:creationId xmlns:p14="http://schemas.microsoft.com/office/powerpoint/2010/main" val="41151782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Объект 6"/>
          <p:cNvSpPr>
            <a:spLocks noGrp="1"/>
          </p:cNvSpPr>
          <p:nvPr>
            <p:ph sz="half" idx="2"/>
          </p:nvPr>
        </p:nvSpPr>
        <p:spPr/>
        <p:txBody>
          <a:bodyPr/>
          <a:lstStyle/>
          <a:p>
            <a:endParaRPr lang="ru-RU" dirty="0"/>
          </a:p>
        </p:txBody>
      </p:sp>
      <p:sp>
        <p:nvSpPr>
          <p:cNvPr id="9" name="Объект 8"/>
          <p:cNvSpPr>
            <a:spLocks noGrp="1"/>
          </p:cNvSpPr>
          <p:nvPr>
            <p:ph sz="quarter" idx="4"/>
          </p:nvPr>
        </p:nvSpPr>
        <p:spPr>
          <a:xfrm>
            <a:off x="4645025" y="1535113"/>
            <a:ext cx="4041775" cy="4591049"/>
          </a:xfrm>
        </p:spPr>
        <p:txBody>
          <a:bodyPr>
            <a:normAutofit fontScale="85000" lnSpcReduction="10000"/>
          </a:bodyPr>
          <a:lstStyle/>
          <a:p>
            <a:r>
              <a:rPr lang="ru-RU" sz="1800" dirty="0">
                <a:latin typeface="Century Gothic" panose="020B0502020202020204" pitchFamily="34" charset="0"/>
              </a:rPr>
              <a:t>Эта техника чем-то похожа на </a:t>
            </a:r>
            <a:r>
              <a:rPr lang="ru-RU" sz="1800" dirty="0" err="1">
                <a:latin typeface="Century Gothic" panose="020B0502020202020204" pitchFamily="34" charset="0"/>
              </a:rPr>
              <a:t>кляксографию</a:t>
            </a:r>
            <a:r>
              <a:rPr lang="ru-RU" sz="1800" dirty="0">
                <a:latin typeface="Century Gothic" panose="020B0502020202020204" pitchFamily="34" charset="0"/>
              </a:rPr>
              <a:t>. Так же, как и при </a:t>
            </a:r>
            <a:r>
              <a:rPr lang="ru-RU" sz="1800" dirty="0" err="1">
                <a:latin typeface="Century Gothic" panose="020B0502020202020204" pitchFamily="34" charset="0"/>
              </a:rPr>
              <a:t>кляксографии</a:t>
            </a:r>
            <a:r>
              <a:rPr lang="ru-RU" sz="1800" dirty="0">
                <a:latin typeface="Century Gothic" panose="020B0502020202020204" pitchFamily="34" charset="0"/>
              </a:rPr>
              <a:t> на лист бумаги наносят несколько капель жидкой краски, но лист не складывают, а берут трубочку и направляют в центр кляксы, а затем с усилием дуют в трубочку и раздувают кляксу от центра в разные стороны. Детям очень нравится, когда у кляксы разбегаются в разные стороны «ножки». На пятно можно воздействовать и управлять им, преобразуя в какой-либо задуманный объект, отдельные детали которого дорисовываются обычной кистью или с помощью фломастеров. Усилия по раздуванию краски способствуют активной работе легких. </a:t>
            </a:r>
          </a:p>
        </p:txBody>
      </p:sp>
      <p:sp>
        <p:nvSpPr>
          <p:cNvPr id="8" name="Текст 7"/>
          <p:cNvSpPr>
            <a:spLocks noGrp="1"/>
          </p:cNvSpPr>
          <p:nvPr>
            <p:ph type="title"/>
          </p:nvPr>
        </p:nvSpPr>
        <p:spPr>
          <a:xfrm>
            <a:off x="611560" y="260648"/>
            <a:ext cx="8229600" cy="1143000"/>
          </a:xfrm>
        </p:spPr>
        <p:txBody>
          <a:bodyPr/>
          <a:lstStyle/>
          <a:p>
            <a:r>
              <a:rPr lang="ru-RU" b="1" dirty="0">
                <a:solidFill>
                  <a:srgbClr val="FF0000"/>
                </a:solidFill>
              </a:rPr>
              <a:t>Раздувание краски </a:t>
            </a:r>
          </a:p>
        </p:txBody>
      </p:sp>
      <p:pic>
        <p:nvPicPr>
          <p:cNvPr id="3" name="Рисунок 2"/>
          <p:cNvPicPr>
            <a:picLocks noChangeAspect="1"/>
          </p:cNvPicPr>
          <p:nvPr/>
        </p:nvPicPr>
        <p:blipFill>
          <a:blip r:embed="rId3"/>
          <a:stretch>
            <a:fillRect/>
          </a:stretch>
        </p:blipFill>
        <p:spPr>
          <a:xfrm>
            <a:off x="457200" y="1535113"/>
            <a:ext cx="3826768" cy="4591049"/>
          </a:xfrm>
          <a:prstGeom prst="rect">
            <a:avLst/>
          </a:prstGeom>
        </p:spPr>
      </p:pic>
    </p:spTree>
    <p:extLst>
      <p:ext uri="{BB962C8B-B14F-4D97-AF65-F5344CB8AC3E}">
        <p14:creationId xmlns:p14="http://schemas.microsoft.com/office/powerpoint/2010/main" val="22255972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427</TotalTime>
  <Words>800</Words>
  <Application>Microsoft Office PowerPoint</Application>
  <PresentationFormat>Экран (4:3)</PresentationFormat>
  <Paragraphs>46</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14</vt:i4>
      </vt:variant>
    </vt:vector>
  </HeadingPairs>
  <TitlesOfParts>
    <vt:vector size="21" baseType="lpstr">
      <vt:lpstr>Arial</vt:lpstr>
      <vt:lpstr>Book Antiqua</vt:lpstr>
      <vt:lpstr>Calibri</vt:lpstr>
      <vt:lpstr>Century Gothic</vt:lpstr>
      <vt:lpstr>Wingdings 3</vt:lpstr>
      <vt:lpstr>Тема Office</vt:lpstr>
      <vt:lpstr>Легкий дым</vt:lpstr>
      <vt:lpstr>«Применение нетрадиционных техник рисования на уроках ИЗО в начальной школе»</vt:lpstr>
      <vt:lpstr>Презентация PowerPoint</vt:lpstr>
      <vt:lpstr>     Существует много техник нетрадиционного рисования, их необычность состоит в том, что они позволяют детям быстро достичь желаемого результата.       Чем же хороши нетрадиционные техники? Они не требуют высокоразвитых технических умений, дают возможность продемонстрировать возможности некоторых изобразительных средств, что позволяет развивать умение видеть выразительность форм.       Большую роль в развитии коммуникативной компетенции играет развитие творческих способностей учащихся, их умения нестандартно мыслить, видеть предметы и явления с другой стороны. Поэтому на уроках рисования использую творческие задания, применяя разнообразные материалы и техники. Дети ощущают незабываемые, положительные эмоции, а по эмоциям можно судить об их настроении, о том, что их радует, а что их огорчает.</vt:lpstr>
      <vt:lpstr>Проведение занятий с использованием нетрадиционных техник: - развивает уверенность в своих силах - развивает пространственное мышление - учит детей свободно выражать свой замысел - учит детей работать с разнообразными материалами - побуждает детей к творческим замыслам и решениям - развивает мелкую моторику рук - развивает творческие способности, воображение, фантазию.   </vt:lpstr>
      <vt:lpstr>Рисование методом тычка</vt:lpstr>
      <vt:lpstr>Монотипия</vt:lpstr>
      <vt:lpstr>Печать (штамповка)</vt:lpstr>
      <vt:lpstr>Кляксография </vt:lpstr>
      <vt:lpstr>Раздувание краски </vt:lpstr>
      <vt:lpstr>Рисование парафиновой свечкой и акварелью</vt:lpstr>
      <vt:lpstr>Мыльные пузыри</vt:lpstr>
      <vt:lpstr>Пластилинография</vt:lpstr>
      <vt:lpstr>Обрывная аппликация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Оксана</cp:lastModifiedBy>
  <cp:revision>45</cp:revision>
  <dcterms:created xsi:type="dcterms:W3CDTF">2014-03-23T18:33:47Z</dcterms:created>
  <dcterms:modified xsi:type="dcterms:W3CDTF">2024-08-28T20:04:41Z</dcterms:modified>
</cp:coreProperties>
</file>